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21" r:id="rId5"/>
    <p:sldId id="343" r:id="rId6"/>
    <p:sldId id="294" r:id="rId7"/>
    <p:sldId id="295" r:id="rId8"/>
    <p:sldId id="297" r:id="rId9"/>
    <p:sldId id="351" r:id="rId10"/>
    <p:sldId id="357" r:id="rId11"/>
    <p:sldId id="328" r:id="rId12"/>
    <p:sldId id="329" r:id="rId13"/>
    <p:sldId id="367" r:id="rId14"/>
    <p:sldId id="319" r:id="rId15"/>
    <p:sldId id="262" r:id="rId16"/>
    <p:sldId id="264" r:id="rId17"/>
    <p:sldId id="265" r:id="rId18"/>
    <p:sldId id="370" r:id="rId19"/>
    <p:sldId id="369" r:id="rId20"/>
    <p:sldId id="326" r:id="rId21"/>
    <p:sldId id="353" r:id="rId22"/>
    <p:sldId id="364" r:id="rId23"/>
    <p:sldId id="270" r:id="rId24"/>
    <p:sldId id="271" r:id="rId25"/>
    <p:sldId id="272" r:id="rId26"/>
    <p:sldId id="333" r:id="rId27"/>
    <p:sldId id="362" r:id="rId28"/>
    <p:sldId id="331" r:id="rId29"/>
    <p:sldId id="346" r:id="rId30"/>
    <p:sldId id="347" r:id="rId31"/>
    <p:sldId id="365" r:id="rId32"/>
    <p:sldId id="312" r:id="rId33"/>
    <p:sldId id="337" r:id="rId34"/>
    <p:sldId id="306" r:id="rId35"/>
    <p:sldId id="342" r:id="rId36"/>
    <p:sldId id="339" r:id="rId37"/>
    <p:sldId id="340" r:id="rId38"/>
    <p:sldId id="336" r:id="rId39"/>
    <p:sldId id="349" r:id="rId40"/>
    <p:sldId id="371" r:id="rId41"/>
    <p:sldId id="318" r:id="rId42"/>
    <p:sldId id="341" r:id="rId43"/>
    <p:sldId id="363" r:id="rId44"/>
    <p:sldId id="311" r:id="rId45"/>
    <p:sldId id="361" r:id="rId46"/>
    <p:sldId id="359" r:id="rId47"/>
    <p:sldId id="27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1" autoAdjust="0"/>
    <p:restoredTop sz="86401" autoAdjust="0"/>
  </p:normalViewPr>
  <p:slideViewPr>
    <p:cSldViewPr>
      <p:cViewPr varScale="1">
        <p:scale>
          <a:sx n="91" d="100"/>
          <a:sy n="91" d="100"/>
        </p:scale>
        <p:origin x="-108" y="-252"/>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543BAD-FAC2-46C0-8571-7CBEC4BBA650}" type="datetimeFigureOut">
              <a:rPr lang="en-US" smtClean="0"/>
              <a:pPr/>
              <a:t>5/22/2021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25EA7A-CC98-4900-A9CB-0D36B451CE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543BAD-FAC2-46C0-8571-7CBEC4BBA650}" type="datetimeFigureOut">
              <a:rPr lang="en-US" smtClean="0"/>
              <a:pPr/>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543BAD-FAC2-46C0-8571-7CBEC4BBA650}" type="datetimeFigureOut">
              <a:rPr lang="en-US" smtClean="0"/>
              <a:pPr/>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EA7A-CC98-4900-A9CB-0D36B451CE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543BAD-FAC2-46C0-8571-7CBEC4BBA650}" type="datetimeFigureOut">
              <a:rPr lang="en-US" smtClean="0"/>
              <a:pPr/>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543BAD-FAC2-46C0-8571-7CBEC4BBA650}" type="datetimeFigureOut">
              <a:rPr lang="en-US" smtClean="0"/>
              <a:pPr/>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4543BAD-FAC2-46C0-8571-7CBEC4BBA650}" type="datetimeFigureOut">
              <a:rPr lang="en-US" smtClean="0"/>
              <a:pPr/>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43BAD-FAC2-46C0-8571-7CBEC4BBA650}" type="datetimeFigureOut">
              <a:rPr lang="en-US" smtClean="0"/>
              <a:pPr/>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543BAD-FAC2-46C0-8571-7CBEC4BBA650}" type="datetimeFigureOut">
              <a:rPr lang="en-US" smtClean="0"/>
              <a:pPr/>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EA7A-CC98-4900-A9CB-0D36B451CE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543BAD-FAC2-46C0-8571-7CBEC4BBA650}" type="datetimeFigureOut">
              <a:rPr lang="en-US" smtClean="0"/>
              <a:pPr/>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25EA7A-CC98-4900-A9CB-0D36B451CE7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543BAD-FAC2-46C0-8571-7CBEC4BBA650}" type="datetimeFigureOut">
              <a:rPr lang="en-US" smtClean="0"/>
              <a:pPr/>
              <a:t>5/22/2021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25EA7A-CC98-4900-A9CB-0D36B451CE7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Vitamin </a:t>
            </a:r>
            <a:r>
              <a:rPr lang="en-US" dirty="0" smtClean="0"/>
              <a:t>D and COVID-19:  Update April 29, </a:t>
            </a:r>
            <a:r>
              <a:rPr lang="en-US" dirty="0" smtClean="0"/>
              <a:t>2021</a:t>
            </a:r>
            <a:r>
              <a:rPr lang="en-US" smtClean="0"/>
              <a:t/>
            </a:r>
            <a:br>
              <a:rPr lang="en-US" smtClean="0"/>
            </a:br>
            <a:r>
              <a:rPr lang="en-US" sz="2200" smtClean="0"/>
              <a:t>Presented on May 22 </a:t>
            </a:r>
            <a:r>
              <a:rPr lang="en-US" sz="2200" dirty="0" smtClean="0"/>
              <a:t>at </a:t>
            </a:r>
            <a:r>
              <a:rPr lang="en-US" dirty="0" smtClean="0"/>
              <a:t/>
            </a:r>
            <a:br>
              <a:rPr lang="en-US" dirty="0" smtClean="0"/>
            </a:br>
            <a:r>
              <a:rPr lang="en-US" sz="2200" b="0" dirty="0" smtClean="0"/>
              <a:t>The BANT Conference 2021 - Immune </a:t>
            </a:r>
            <a:r>
              <a:rPr lang="en-US" sz="2200" b="0" dirty="0" smtClean="0"/>
              <a:t>Resilience</a:t>
            </a:r>
            <a:r>
              <a:rPr lang="en-US" sz="2200" b="0" dirty="0" smtClean="0"/>
              <a:t>, Rejuvenation </a:t>
            </a:r>
            <a:r>
              <a:rPr lang="en-US" sz="2200" b="0" dirty="0" smtClean="0"/>
              <a:t>&amp; Recovery</a:t>
            </a:r>
            <a:r>
              <a:rPr lang="en-US" sz="2200" dirty="0" smtClean="0"/>
              <a:t> </a:t>
            </a:r>
            <a:endParaRPr lang="en-US" sz="2200" dirty="0"/>
          </a:p>
        </p:txBody>
      </p:sp>
      <p:sp>
        <p:nvSpPr>
          <p:cNvPr id="3" name="Subtitle 2"/>
          <p:cNvSpPr>
            <a:spLocks noGrp="1"/>
          </p:cNvSpPr>
          <p:nvPr>
            <p:ph type="subTitle" idx="1"/>
          </p:nvPr>
        </p:nvSpPr>
        <p:spPr/>
        <p:txBody>
          <a:bodyPr>
            <a:normAutofit fontScale="92500" lnSpcReduction="10000"/>
          </a:bodyPr>
          <a:lstStyle/>
          <a:p>
            <a:r>
              <a:rPr lang="en-US" dirty="0"/>
              <a:t>William B. Grant, PhD</a:t>
            </a:r>
          </a:p>
          <a:p>
            <a:r>
              <a:rPr lang="en-US" dirty="0"/>
              <a:t>Sunlight, Nutrition and Health Research Center</a:t>
            </a:r>
          </a:p>
          <a:p>
            <a:r>
              <a:rPr lang="en-US" dirty="0"/>
              <a:t>San Francisco, CA, </a:t>
            </a:r>
            <a:r>
              <a:rPr lang="en-US" dirty="0" smtClean="0"/>
              <a:t>USA</a:t>
            </a:r>
          </a:p>
          <a:p>
            <a:r>
              <a:rPr lang="en-US" dirty="0" smtClean="0"/>
              <a:t>williamgrant08@comcast.net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Does </a:t>
            </a:r>
            <a:r>
              <a:rPr lang="en-US" sz="2800" b="1" dirty="0" err="1" smtClean="0"/>
              <a:t>eNOS</a:t>
            </a:r>
            <a:r>
              <a:rPr lang="en-US" sz="2800" b="1" dirty="0" smtClean="0"/>
              <a:t> derived nitric oxide protect the young from severe COVID-19 complications?</a:t>
            </a:r>
            <a:endParaRPr lang="en-US" sz="2800" dirty="0"/>
          </a:p>
        </p:txBody>
      </p:sp>
      <p:sp>
        <p:nvSpPr>
          <p:cNvPr id="3" name="Content Placeholder 2"/>
          <p:cNvSpPr>
            <a:spLocks noGrp="1"/>
          </p:cNvSpPr>
          <p:nvPr>
            <p:ph idx="1"/>
          </p:nvPr>
        </p:nvSpPr>
        <p:spPr/>
        <p:txBody>
          <a:bodyPr>
            <a:normAutofit/>
          </a:bodyPr>
          <a:lstStyle/>
          <a:p>
            <a:r>
              <a:rPr lang="en-US" dirty="0" smtClean="0"/>
              <a:t>Nitric oxide (NO), which is the main intracellular antiviral </a:t>
            </a:r>
            <a:r>
              <a:rPr lang="en-US" dirty="0" err="1" smtClean="0"/>
              <a:t>defence</a:t>
            </a:r>
            <a:r>
              <a:rPr lang="en-US" dirty="0" smtClean="0"/>
              <a:t>, has been shown to inhibit a wide array of viruses, including SARS-CoV-1. Additionally, the increased risk of death with diseases that have underlying endothelial dysfunction suggest that endothelial NO </a:t>
            </a:r>
            <a:r>
              <a:rPr lang="en-US" dirty="0" err="1" smtClean="0"/>
              <a:t>synthase</a:t>
            </a:r>
            <a:r>
              <a:rPr lang="en-US" dirty="0" smtClean="0"/>
              <a:t>-derived nitric oxide could be the main </a:t>
            </a:r>
            <a:r>
              <a:rPr lang="en-US" dirty="0" err="1" smtClean="0"/>
              <a:t>defence</a:t>
            </a:r>
            <a:r>
              <a:rPr lang="en-US" dirty="0" smtClean="0"/>
              <a:t> mechanism. NO decreases dramatically in the elderly, the </a:t>
            </a:r>
            <a:r>
              <a:rPr lang="en-US" dirty="0" err="1" smtClean="0"/>
              <a:t>hyperglycaemic</a:t>
            </a:r>
            <a:r>
              <a:rPr lang="en-US" dirty="0" smtClean="0"/>
              <a:t> and the patients with low levels of vitamin D. </a:t>
            </a:r>
          </a:p>
          <a:p>
            <a:r>
              <a:rPr lang="en-US" dirty="0" smtClean="0"/>
              <a:t>Guan et al. </a:t>
            </a:r>
            <a:r>
              <a:rPr lang="da-DK" i="1" dirty="0" smtClean="0"/>
              <a:t>Ageing Res Rev</a:t>
            </a:r>
            <a:r>
              <a:rPr lang="da-DK" dirty="0" smtClean="0"/>
              <a:t>. 2020;64:101201.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SARS-CoV-2 positivity rates and circulating 25(OH)D levels in the total population, U.S., measured by Quest Diagnostics</a:t>
            </a:r>
            <a:endParaRPr lang="en-US" sz="32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2514600"/>
            <a:ext cx="5725720" cy="3200400"/>
          </a:xfrm>
          <a:prstGeom prst="rect">
            <a:avLst/>
          </a:prstGeom>
          <a:noFill/>
        </p:spPr>
      </p:pic>
      <p:sp>
        <p:nvSpPr>
          <p:cNvPr id="5" name="TextBox 4"/>
          <p:cNvSpPr txBox="1"/>
          <p:nvPr/>
        </p:nvSpPr>
        <p:spPr>
          <a:xfrm>
            <a:off x="1524000" y="6096000"/>
            <a:ext cx="5434436" cy="369332"/>
          </a:xfrm>
          <a:prstGeom prst="rect">
            <a:avLst/>
          </a:prstGeom>
          <a:noFill/>
        </p:spPr>
        <p:txBody>
          <a:bodyPr wrap="none" rtlCol="0">
            <a:spAutoFit/>
          </a:bodyPr>
          <a:lstStyle/>
          <a:p>
            <a:r>
              <a:rPr lang="en-US" dirty="0" smtClean="0"/>
              <a:t>Kaufman,… </a:t>
            </a:r>
            <a:r>
              <a:rPr lang="en-US" dirty="0" err="1" smtClean="0"/>
              <a:t>Holick</a:t>
            </a:r>
            <a:r>
              <a:rPr lang="en-US" dirty="0" smtClean="0"/>
              <a:t>, </a:t>
            </a:r>
            <a:r>
              <a:rPr lang="en-US" i="1" dirty="0" err="1" smtClean="0"/>
              <a:t>PLoS</a:t>
            </a:r>
            <a:r>
              <a:rPr lang="en-US" i="1" dirty="0" smtClean="0"/>
              <a:t> One</a:t>
            </a:r>
            <a:r>
              <a:rPr lang="en-US" dirty="0" smtClean="0"/>
              <a:t>. 2020;15(9):e0239252.</a:t>
            </a:r>
          </a:p>
        </p:txBody>
      </p:sp>
      <p:sp>
        <p:nvSpPr>
          <p:cNvPr id="6" name="TextBox 5"/>
          <p:cNvSpPr txBox="1"/>
          <p:nvPr/>
        </p:nvSpPr>
        <p:spPr>
          <a:xfrm>
            <a:off x="6248400" y="2819400"/>
            <a:ext cx="2507595" cy="2308324"/>
          </a:xfrm>
          <a:prstGeom prst="rect">
            <a:avLst/>
          </a:prstGeom>
          <a:noFill/>
        </p:spPr>
        <p:txBody>
          <a:bodyPr wrap="square" rtlCol="0">
            <a:spAutoFit/>
          </a:bodyPr>
          <a:lstStyle/>
          <a:p>
            <a:r>
              <a:rPr lang="en-US" dirty="0" smtClean="0"/>
              <a:t>Based on tests for more than 190,000 patients who had serum 25(OH)D tests within the past year. The 25(OH)D values were seasonally adjusted. </a:t>
            </a:r>
          </a:p>
          <a:p>
            <a:endParaRPr lang="en-US" dirty="0"/>
          </a:p>
        </p:txBody>
      </p:sp>
      <p:sp>
        <p:nvSpPr>
          <p:cNvPr id="7" name="TextBox 6"/>
          <p:cNvSpPr txBox="1"/>
          <p:nvPr/>
        </p:nvSpPr>
        <p:spPr>
          <a:xfrm>
            <a:off x="4953000" y="5715000"/>
            <a:ext cx="1591691" cy="369332"/>
          </a:xfrm>
          <a:prstGeom prst="rect">
            <a:avLst/>
          </a:prstGeom>
          <a:noFill/>
        </p:spPr>
        <p:txBody>
          <a:bodyPr wrap="square" rtlCol="0">
            <a:spAutoFit/>
          </a:bodyPr>
          <a:lstStyle/>
          <a:p>
            <a:r>
              <a:rPr lang="en-US" dirty="0" smtClean="0"/>
              <a:t>138 nmol/L</a:t>
            </a:r>
            <a:endParaRPr lang="en-US" dirty="0"/>
          </a:p>
        </p:txBody>
      </p:sp>
      <p:sp>
        <p:nvSpPr>
          <p:cNvPr id="8" name="TextBox 7"/>
          <p:cNvSpPr txBox="1"/>
          <p:nvPr/>
        </p:nvSpPr>
        <p:spPr>
          <a:xfrm>
            <a:off x="762000" y="5715000"/>
            <a:ext cx="1221809" cy="369332"/>
          </a:xfrm>
          <a:prstGeom prst="rect">
            <a:avLst/>
          </a:prstGeom>
          <a:noFill/>
        </p:spPr>
        <p:txBody>
          <a:bodyPr wrap="none" rtlCol="0">
            <a:spAutoFit/>
          </a:bodyPr>
          <a:lstStyle/>
          <a:p>
            <a:r>
              <a:rPr lang="en-US" dirty="0" smtClean="0"/>
              <a:t>50 nmol/L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Race and 25(OH)D on SARS-CoV-2 </a:t>
            </a:r>
            <a:r>
              <a:rPr lang="en-US" dirty="0" err="1" smtClean="0"/>
              <a:t>seropositivity</a:t>
            </a:r>
            <a:r>
              <a:rPr lang="en-US" dirty="0" smtClean="0"/>
              <a:t> in the US</a:t>
            </a:r>
            <a:endParaRPr lang="en-US" dirty="0"/>
          </a:p>
        </p:txBody>
      </p:sp>
      <p:pic>
        <p:nvPicPr>
          <p:cNvPr id="4" name="Content Placeholder 3" descr="https://journals.plos.org/plosone/article/figure/image?size=large&amp;id=info:doi/10.1371/journal.pone.0239252.g002"/>
          <p:cNvPicPr>
            <a:picLocks noGrp="1"/>
          </p:cNvPicPr>
          <p:nvPr>
            <p:ph idx="1"/>
          </p:nvPr>
        </p:nvPicPr>
        <p:blipFill>
          <a:blip r:embed="rId2" cstate="print"/>
          <a:srcRect/>
          <a:stretch>
            <a:fillRect/>
          </a:stretch>
        </p:blipFill>
        <p:spPr bwMode="auto">
          <a:xfrm>
            <a:off x="838200" y="2057400"/>
            <a:ext cx="3632837" cy="4389332"/>
          </a:xfrm>
          <a:prstGeom prst="rect">
            <a:avLst/>
          </a:prstGeom>
          <a:noFill/>
          <a:ln w="9525">
            <a:noFill/>
            <a:miter lim="800000"/>
            <a:headEnd/>
            <a:tailEnd/>
          </a:ln>
        </p:spPr>
      </p:pic>
      <p:sp>
        <p:nvSpPr>
          <p:cNvPr id="5" name="TextBox 4"/>
          <p:cNvSpPr txBox="1"/>
          <p:nvPr/>
        </p:nvSpPr>
        <p:spPr>
          <a:xfrm>
            <a:off x="4572000" y="2819400"/>
            <a:ext cx="4345485" cy="2585323"/>
          </a:xfrm>
          <a:prstGeom prst="rect">
            <a:avLst/>
          </a:prstGeom>
          <a:noFill/>
        </p:spPr>
        <p:txBody>
          <a:bodyPr wrap="none" rtlCol="0">
            <a:spAutoFit/>
          </a:bodyPr>
          <a:lstStyle/>
          <a:p>
            <a:r>
              <a:rPr lang="en-US" dirty="0" smtClean="0"/>
              <a:t>The findings regarding race/ethnicity</a:t>
            </a:r>
          </a:p>
          <a:p>
            <a:r>
              <a:rPr lang="en-US" dirty="0" smtClean="0"/>
              <a:t>and </a:t>
            </a:r>
            <a:r>
              <a:rPr lang="en-US" dirty="0" err="1" smtClean="0"/>
              <a:t>seropositivity</a:t>
            </a:r>
            <a:r>
              <a:rPr lang="en-US" dirty="0" smtClean="0"/>
              <a:t> indicate that blacks </a:t>
            </a:r>
          </a:p>
          <a:p>
            <a:r>
              <a:rPr lang="en-US" dirty="0" smtClean="0"/>
              <a:t>and Hispanics have higher rates than </a:t>
            </a:r>
          </a:p>
          <a:p>
            <a:r>
              <a:rPr lang="en-US" dirty="0" smtClean="0"/>
              <a:t>whites primarily due to non-vitamin D </a:t>
            </a:r>
          </a:p>
          <a:p>
            <a:r>
              <a:rPr lang="en-US" dirty="0" smtClean="0"/>
              <a:t>effects. However, if blacks and Hispanics </a:t>
            </a:r>
          </a:p>
          <a:p>
            <a:r>
              <a:rPr lang="en-US" dirty="0" smtClean="0"/>
              <a:t>were to increase 25(OH)D concentrations </a:t>
            </a:r>
          </a:p>
          <a:p>
            <a:r>
              <a:rPr lang="en-US" dirty="0" smtClean="0"/>
              <a:t>by vitamin D supplementation, they </a:t>
            </a:r>
          </a:p>
          <a:p>
            <a:r>
              <a:rPr lang="en-US" dirty="0" smtClean="0"/>
              <a:t>could reduce </a:t>
            </a:r>
            <a:r>
              <a:rPr lang="en-US" dirty="0" err="1" smtClean="0"/>
              <a:t>seropositivity</a:t>
            </a:r>
            <a:r>
              <a:rPr lang="en-US" dirty="0" smtClean="0"/>
              <a:t> by about 30%</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 Asian and Minority Ethnic (BAME) Physicians in the UK</a:t>
            </a:r>
            <a:endParaRPr lang="en-US" dirty="0"/>
          </a:p>
        </p:txBody>
      </p:sp>
      <p:sp>
        <p:nvSpPr>
          <p:cNvPr id="3" name="Content Placeholder 2"/>
          <p:cNvSpPr>
            <a:spLocks noGrp="1"/>
          </p:cNvSpPr>
          <p:nvPr>
            <p:ph idx="1"/>
          </p:nvPr>
        </p:nvSpPr>
        <p:spPr/>
        <p:txBody>
          <a:bodyPr>
            <a:normAutofit lnSpcReduction="10000"/>
          </a:bodyPr>
          <a:lstStyle/>
          <a:p>
            <a:r>
              <a:rPr lang="en-US" dirty="0" smtClean="0"/>
              <a:t>BAME physicians have higher rates of COVID-19 incidence and death than whites (</a:t>
            </a:r>
            <a:r>
              <a:rPr lang="en-US" dirty="0" err="1" smtClean="0"/>
              <a:t>Verma</a:t>
            </a:r>
            <a:r>
              <a:rPr lang="en-US" dirty="0" smtClean="0"/>
              <a:t>, 2021).</a:t>
            </a:r>
          </a:p>
          <a:p>
            <a:r>
              <a:rPr lang="en-US" dirty="0" smtClean="0"/>
              <a:t>BAME have lower 25(OH)D concentrations than whites due to darker skin, resulting in lower production of vitamin D, and Asians often have vegan or vegetarian diets, which can lower 25(OH)D by 20 nmol/L compared to meat-rich diet (Crowe, 2011).</a:t>
            </a:r>
          </a:p>
          <a:p>
            <a:r>
              <a:rPr lang="en-US" dirty="0" smtClean="0"/>
              <a:t>Thus, BAME, especially BAME physicians, should raise their 25(OH)D to 120 to 150 </a:t>
            </a:r>
            <a:r>
              <a:rPr lang="en-US" dirty="0" err="1" smtClean="0"/>
              <a:t>nmolL</a:t>
            </a:r>
            <a:r>
              <a:rPr lang="en-US" dirty="0" smtClean="0"/>
              <a:t>.</a:t>
            </a:r>
          </a:p>
          <a:p>
            <a:r>
              <a:rPr lang="en-US" dirty="0" err="1" smtClean="0"/>
              <a:t>Verma</a:t>
            </a:r>
            <a:r>
              <a:rPr lang="en-US" dirty="0" smtClean="0"/>
              <a:t> et al. </a:t>
            </a:r>
            <a:r>
              <a:rPr lang="pt-BR" i="1" dirty="0" smtClean="0"/>
              <a:t>Clin Med (Lond). </a:t>
            </a:r>
            <a:r>
              <a:rPr lang="pt-BR" dirty="0" smtClean="0"/>
              <a:t>2021;21:e161-e165.</a:t>
            </a:r>
          </a:p>
          <a:p>
            <a:r>
              <a:rPr lang="pt-BR" dirty="0" smtClean="0"/>
              <a:t>Crowe et al. </a:t>
            </a:r>
            <a:r>
              <a:rPr lang="en-US" i="1" dirty="0" smtClean="0"/>
              <a:t>Public Health </a:t>
            </a:r>
            <a:r>
              <a:rPr lang="en-US" i="1" dirty="0" err="1" smtClean="0"/>
              <a:t>Nutr</a:t>
            </a:r>
            <a:r>
              <a:rPr lang="en-US" i="1" dirty="0" smtClean="0"/>
              <a:t>. </a:t>
            </a:r>
            <a:r>
              <a:rPr lang="en-US" dirty="0" smtClean="0"/>
              <a:t>2011;14:340-6.</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Observational Studies of COVID-19 with Respect to serum 25(OH)D</a:t>
            </a:r>
            <a:endParaRPr lang="en-US" dirty="0"/>
          </a:p>
        </p:txBody>
      </p:sp>
      <p:sp>
        <p:nvSpPr>
          <p:cNvPr id="3" name="Content Placeholder 2"/>
          <p:cNvSpPr>
            <a:spLocks noGrp="1"/>
          </p:cNvSpPr>
          <p:nvPr>
            <p:ph idx="1"/>
          </p:nvPr>
        </p:nvSpPr>
        <p:spPr/>
        <p:txBody>
          <a:bodyPr/>
          <a:lstStyle/>
          <a:p>
            <a:r>
              <a:rPr lang="en-US" dirty="0" smtClean="0"/>
              <a:t>To date there have been many reports of COVID-19 with respect to serum 25(OH)D concentration with most reporting inverse correlations with COVID-19 risk, severity and/or death.</a:t>
            </a:r>
          </a:p>
          <a:p>
            <a:r>
              <a:rPr lang="en-US" dirty="0" smtClean="0"/>
              <a:t>Serum 25(OH)D can be measured prior to COVID-19 and seasonally adjusted or at time of COVID-19 diagnosis.</a:t>
            </a:r>
          </a:p>
          <a:p>
            <a:r>
              <a:rPr lang="en-US" dirty="0" smtClean="0"/>
              <a:t>Although acute inflammatory illness reduces 25(OH)D concentration, the effect lasts only a few days.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Study in a French Nursing Home</a:t>
            </a:r>
            <a:endParaRPr lang="en-US" dirty="0"/>
          </a:p>
        </p:txBody>
      </p:sp>
      <p:sp>
        <p:nvSpPr>
          <p:cNvPr id="3" name="Content Placeholder 2"/>
          <p:cNvSpPr>
            <a:spLocks noGrp="1"/>
          </p:cNvSpPr>
          <p:nvPr>
            <p:ph idx="1"/>
          </p:nvPr>
        </p:nvSpPr>
        <p:spPr/>
        <p:txBody>
          <a:bodyPr>
            <a:normAutofit fontScale="92500"/>
          </a:bodyPr>
          <a:lstStyle/>
          <a:p>
            <a:r>
              <a:rPr lang="en-US" dirty="0"/>
              <a:t>Population: 66 residents of a nursing home in France with recently diagnosed COVID-19; mean age 88±9 yrs.</a:t>
            </a:r>
          </a:p>
          <a:p>
            <a:r>
              <a:rPr lang="en-US" dirty="0"/>
              <a:t>Intervention: 57 had received 80,000 IU vitamin D the previous month or within one week after diagnosis of COVID-19.</a:t>
            </a:r>
          </a:p>
          <a:p>
            <a:r>
              <a:rPr lang="en-US" dirty="0"/>
              <a:t>Outcome: During follow up of 36±17 days, 83% of supplemented residents survived; only 44% of comparator group (N = 9) survived; </a:t>
            </a:r>
            <a:r>
              <a:rPr lang="en-US" dirty="0" err="1"/>
              <a:t>aHR</a:t>
            </a:r>
            <a:r>
              <a:rPr lang="en-US" dirty="0"/>
              <a:t> = 0.11 (95% CI, 0.03 to 0.48, </a:t>
            </a:r>
            <a:r>
              <a:rPr lang="en-US" i="1" dirty="0"/>
              <a:t>p</a:t>
            </a:r>
            <a:r>
              <a:rPr lang="en-US" dirty="0"/>
              <a:t>=0.003).</a:t>
            </a:r>
          </a:p>
          <a:p>
            <a:r>
              <a:rPr lang="en-US" dirty="0" err="1"/>
              <a:t>Annweiler</a:t>
            </a:r>
            <a:r>
              <a:rPr lang="en-US" dirty="0"/>
              <a:t> et al. </a:t>
            </a:r>
            <a:r>
              <a:rPr lang="nl-NL" i="1" dirty="0" smtClean="0"/>
              <a:t>J Steroid Biochem Mol Biol</a:t>
            </a:r>
            <a:r>
              <a:rPr lang="nl-NL" dirty="0" smtClean="0"/>
              <a:t>. 2020</a:t>
            </a:r>
            <a:r>
              <a:rPr lang="en-US" dirty="0" smtClean="0"/>
              <a:t> Nov;204:105771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"Effect of </a:t>
            </a:r>
            <a:r>
              <a:rPr lang="en-US" sz="2000" dirty="0" err="1"/>
              <a:t>Calcifediol</a:t>
            </a:r>
            <a:r>
              <a:rPr lang="en-US" sz="2000" dirty="0"/>
              <a:t> Treatment and best Available Therapy versus best Available Therapy on ICU Admission and Mortality Among Patients Hospitalized for COVID-19: A Pilot Randomized Clinical </a:t>
            </a:r>
            <a:r>
              <a:rPr lang="en-US" sz="2000" dirty="0" smtClean="0"/>
              <a:t>study“ Cordoba, Spain</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a:t>All hospitalized patients (76) received as best available therapy the same standard care of a combination of </a:t>
            </a:r>
            <a:r>
              <a:rPr lang="en-US" dirty="0" err="1"/>
              <a:t>hydroxychloroquine</a:t>
            </a:r>
            <a:r>
              <a:rPr lang="en-US" dirty="0"/>
              <a:t> and </a:t>
            </a:r>
            <a:r>
              <a:rPr lang="en-US" dirty="0" err="1"/>
              <a:t>azithromycin</a:t>
            </a:r>
            <a:r>
              <a:rPr lang="en-US" dirty="0"/>
              <a:t>. Eligible patients (50) were allocated to take oral </a:t>
            </a:r>
            <a:r>
              <a:rPr lang="en-US" dirty="0" err="1"/>
              <a:t>calcifediol</a:t>
            </a:r>
            <a:r>
              <a:rPr lang="en-US" dirty="0"/>
              <a:t> (0.532 mg), or not. Patients in the </a:t>
            </a:r>
            <a:r>
              <a:rPr lang="en-US" dirty="0" err="1"/>
              <a:t>calcifediol</a:t>
            </a:r>
            <a:r>
              <a:rPr lang="en-US" dirty="0"/>
              <a:t> treatment group continued with oral </a:t>
            </a:r>
            <a:r>
              <a:rPr lang="en-US" dirty="0" err="1"/>
              <a:t>calcifediol</a:t>
            </a:r>
            <a:r>
              <a:rPr lang="en-US" dirty="0"/>
              <a:t> (0.266 mg) on day 3 and 7, and then weekly until discharge or ICU admission. </a:t>
            </a:r>
          </a:p>
          <a:p>
            <a:r>
              <a:rPr lang="en-US" dirty="0"/>
              <a:t>(</a:t>
            </a:r>
            <a:r>
              <a:rPr lang="en-US" dirty="0" err="1"/>
              <a:t>Calcifediol</a:t>
            </a:r>
            <a:r>
              <a:rPr lang="en-US" dirty="0"/>
              <a:t> is </a:t>
            </a:r>
            <a:r>
              <a:rPr lang="en-US" dirty="0" smtClean="0"/>
              <a:t>25(OH)D</a:t>
            </a:r>
            <a:r>
              <a:rPr lang="en-US" baseline="-25000" dirty="0"/>
              <a:t>3</a:t>
            </a:r>
            <a:r>
              <a:rPr lang="en-US" dirty="0" smtClean="0"/>
              <a:t> </a:t>
            </a:r>
            <a:r>
              <a:rPr lang="en-US" dirty="0"/>
              <a:t>and week one treatment: 130,000 IU vitamin </a:t>
            </a:r>
            <a:r>
              <a:rPr lang="en-US" dirty="0" smtClean="0"/>
              <a:t>D</a:t>
            </a:r>
            <a:r>
              <a:rPr lang="en-US" baseline="-25000" dirty="0"/>
              <a:t>3</a:t>
            </a:r>
            <a:r>
              <a:rPr lang="en-US" dirty="0" smtClean="0"/>
              <a:t>. </a:t>
            </a:r>
            <a:r>
              <a:rPr lang="en-US" dirty="0" err="1"/>
              <a:t>Calcifediol</a:t>
            </a:r>
            <a:r>
              <a:rPr lang="en-US" dirty="0"/>
              <a:t> acts faster that vitamin D by a day or two due to bypassing conversion in the liver.)</a:t>
            </a:r>
          </a:p>
          <a:p>
            <a:r>
              <a:rPr lang="en-US" dirty="0" err="1"/>
              <a:t>Entrenas</a:t>
            </a:r>
            <a:r>
              <a:rPr lang="en-US" dirty="0"/>
              <a:t> Castillo et al. </a:t>
            </a:r>
            <a:r>
              <a:rPr lang="en-US" i="1" dirty="0"/>
              <a:t>J Steroid </a:t>
            </a:r>
            <a:r>
              <a:rPr lang="en-US" i="1" dirty="0" err="1"/>
              <a:t>Biochem</a:t>
            </a:r>
            <a:r>
              <a:rPr lang="en-US" i="1" dirty="0"/>
              <a:t> Mol Biol.</a:t>
            </a:r>
            <a:r>
              <a:rPr lang="en-US" dirty="0"/>
              <a:t> 2020 Oct;203:105751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of the Pilot Randomized Clinical study – </a:t>
            </a:r>
            <a:r>
              <a:rPr lang="en-US" sz="3600" dirty="0" err="1"/>
              <a:t>Entrenas</a:t>
            </a:r>
            <a:r>
              <a:rPr lang="en-US" sz="3600" dirty="0"/>
              <a:t> Castillo et al., 2020</a:t>
            </a:r>
          </a:p>
        </p:txBody>
      </p:sp>
      <p:sp>
        <p:nvSpPr>
          <p:cNvPr id="5" name="Content Placeholder 4"/>
          <p:cNvSpPr>
            <a:spLocks noGrp="1"/>
          </p:cNvSpPr>
          <p:nvPr>
            <p:ph idx="1"/>
          </p:nvPr>
        </p:nvSpPr>
        <p:spPr/>
        <p:txBody>
          <a:bodyPr>
            <a:normAutofit fontScale="92500" lnSpcReduction="10000"/>
          </a:bodyPr>
          <a:lstStyle/>
          <a:p>
            <a:r>
              <a:rPr lang="en-US" dirty="0" smtClean="0"/>
              <a:t>Of 50 patients treated with </a:t>
            </a:r>
            <a:r>
              <a:rPr lang="en-US" dirty="0" err="1" smtClean="0"/>
              <a:t>calcifediol</a:t>
            </a:r>
            <a:r>
              <a:rPr lang="en-US" dirty="0" smtClean="0"/>
              <a:t>, one required admission to the ICU (2%), while of 26 untreated patients, 13 required admission (50 %) p &lt; 0.001. </a:t>
            </a:r>
            <a:r>
              <a:rPr lang="en-US" dirty="0" err="1" smtClean="0"/>
              <a:t>Univariate</a:t>
            </a:r>
            <a:r>
              <a:rPr lang="en-US" dirty="0" smtClean="0"/>
              <a:t> Risk Multivariate Risk Estimate Odds Ratio for ICU in patients with </a:t>
            </a:r>
            <a:r>
              <a:rPr lang="en-US" dirty="0" err="1" smtClean="0"/>
              <a:t>calcifediol</a:t>
            </a:r>
            <a:r>
              <a:rPr lang="en-US" dirty="0" smtClean="0"/>
              <a:t> treatment vs. without </a:t>
            </a:r>
            <a:r>
              <a:rPr lang="en-US" dirty="0" err="1" smtClean="0"/>
              <a:t>calcifediol</a:t>
            </a:r>
            <a:r>
              <a:rPr lang="en-US" dirty="0" smtClean="0"/>
              <a:t> treatment ICU (adjusting by Hypertension and T2DM): 0.03 (95 %CI: 0.003-0.25). </a:t>
            </a:r>
          </a:p>
          <a:p>
            <a:r>
              <a:rPr lang="en-US" dirty="0" smtClean="0"/>
              <a:t>Of the patients treated with </a:t>
            </a:r>
            <a:r>
              <a:rPr lang="en-US" dirty="0" err="1" smtClean="0"/>
              <a:t>calcifediol</a:t>
            </a:r>
            <a:r>
              <a:rPr lang="en-US" dirty="0" smtClean="0"/>
              <a:t>, none died, and all were discharged, without complications. The 13 patients not treated with </a:t>
            </a:r>
            <a:r>
              <a:rPr lang="en-US" dirty="0" err="1" smtClean="0"/>
              <a:t>calcifediol</a:t>
            </a:r>
            <a:r>
              <a:rPr lang="en-US" dirty="0" smtClean="0"/>
              <a:t>, who were not admitted to the ICU, were discharged. Of the 13 patients admitted to the ICU, two died and the remaining 11 were discharged.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https://c19vitamind.com/</a:t>
            </a:r>
            <a:endParaRPr lang="en-US" dirty="0"/>
          </a:p>
        </p:txBody>
      </p:sp>
      <p:pic>
        <p:nvPicPr>
          <p:cNvPr id="4" name="Content Placeholder 3" descr="https://c19vitamind.com/dsummary.png"/>
          <p:cNvPicPr>
            <a:picLocks noGrp="1"/>
          </p:cNvPicPr>
          <p:nvPr>
            <p:ph idx="1"/>
          </p:nvPr>
        </p:nvPicPr>
        <p:blipFill>
          <a:blip r:embed="rId2" cstate="print"/>
          <a:srcRect/>
          <a:stretch>
            <a:fillRect/>
          </a:stretch>
        </p:blipFill>
        <p:spPr bwMode="auto">
          <a:xfrm>
            <a:off x="457200" y="2072481"/>
            <a:ext cx="8229600" cy="4114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Meta-analysis of Vitamin D Treatment of COVID-19</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600200" y="1935214"/>
            <a:ext cx="5791199" cy="483439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r>
              <a:rPr lang="en-US" dirty="0"/>
              <a:t>I receive funding from Bio-Tech </a:t>
            </a:r>
            <a:r>
              <a:rPr lang="en-US" dirty="0" err="1"/>
              <a:t>Pharmacal</a:t>
            </a:r>
            <a:r>
              <a:rPr lang="en-US" dirty="0"/>
              <a:t>, Inc. (Fayetteville, </a:t>
            </a:r>
            <a:r>
              <a:rPr lang="en-US" dirty="0" smtClean="0"/>
              <a:t>AR, USA), </a:t>
            </a:r>
            <a:r>
              <a:rPr lang="en-US" dirty="0"/>
              <a:t>a supplier of research-grade vitamin D at low cost.</a:t>
            </a:r>
          </a:p>
          <a:p>
            <a:r>
              <a:rPr lang="en-US" dirty="0"/>
              <a:t>I also work closely with two vitamin D-advocacy organizations: </a:t>
            </a:r>
          </a:p>
          <a:p>
            <a:pPr lvl="1"/>
            <a:r>
              <a:rPr lang="en-US" dirty="0"/>
              <a:t>GrassrootsHealth.net</a:t>
            </a:r>
          </a:p>
          <a:p>
            <a:pPr lvl="1"/>
            <a:r>
              <a:rPr lang="en-US" dirty="0"/>
              <a:t>VitaminDWiki.com</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vitamin D RCTs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578014"/>
            <a:ext cx="8229600" cy="3103735"/>
          </a:xfrm>
          <a:prstGeom prst="rect">
            <a:avLst/>
          </a:prstGeom>
          <a:noFill/>
          <a:ln w="9525">
            <a:noFill/>
            <a:miter lim="800000"/>
            <a:headEnd/>
            <a:tailEnd/>
          </a:ln>
        </p:spPr>
      </p:pic>
      <p:sp>
        <p:nvSpPr>
          <p:cNvPr id="5" name="TextBox 4"/>
          <p:cNvSpPr txBox="1"/>
          <p:nvPr/>
        </p:nvSpPr>
        <p:spPr>
          <a:xfrm>
            <a:off x="1828800" y="6019800"/>
            <a:ext cx="2955874" cy="461665"/>
          </a:xfrm>
          <a:prstGeom prst="rect">
            <a:avLst/>
          </a:prstGeom>
          <a:noFill/>
        </p:spPr>
        <p:txBody>
          <a:bodyPr wrap="none" rtlCol="0">
            <a:spAutoFit/>
          </a:bodyPr>
          <a:lstStyle/>
          <a:p>
            <a:r>
              <a:rPr lang="en-US" sz="2400" dirty="0" smtClean="0"/>
              <a:t>https://vdmeta.com/</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 of 25(OH)D to Infectious Disease Outcomes (Whittle)</a:t>
            </a:r>
            <a:endParaRPr lang="en-US" dirty="0"/>
          </a:p>
        </p:txBody>
      </p:sp>
      <p:pic>
        <p:nvPicPr>
          <p:cNvPr id="4" name="Content Placeholder 3" descr="Low vitamin D levels drive COVID-19 and Kawasaki disease severity"/>
          <p:cNvPicPr>
            <a:picLocks noGrp="1"/>
          </p:cNvPicPr>
          <p:nvPr>
            <p:ph idx="1"/>
          </p:nvPr>
        </p:nvPicPr>
        <p:blipFill>
          <a:blip r:embed="rId2" cstate="print"/>
          <a:srcRect/>
          <a:stretch>
            <a:fillRect/>
          </a:stretch>
        </p:blipFill>
        <p:spPr bwMode="auto">
          <a:xfrm>
            <a:off x="762000" y="1828800"/>
            <a:ext cx="4724400" cy="4800600"/>
          </a:xfrm>
          <a:prstGeom prst="rect">
            <a:avLst/>
          </a:prstGeom>
          <a:noFill/>
          <a:ln w="9525">
            <a:noFill/>
            <a:miter lim="800000"/>
            <a:headEnd/>
            <a:tailEnd/>
          </a:ln>
        </p:spPr>
      </p:pic>
      <p:sp>
        <p:nvSpPr>
          <p:cNvPr id="5" name="TextBox 4"/>
          <p:cNvSpPr txBox="1"/>
          <p:nvPr/>
        </p:nvSpPr>
        <p:spPr>
          <a:xfrm>
            <a:off x="5638800" y="4876800"/>
            <a:ext cx="3352800" cy="646331"/>
          </a:xfrm>
          <a:prstGeom prst="rect">
            <a:avLst/>
          </a:prstGeom>
          <a:noFill/>
        </p:spPr>
        <p:txBody>
          <a:bodyPr wrap="square" rtlCol="0">
            <a:spAutoFit/>
          </a:bodyPr>
          <a:lstStyle/>
          <a:p>
            <a:r>
              <a:rPr lang="en-US" dirty="0" smtClean="0"/>
              <a:t>https://vitamindstopscovid.info/03-not-orphan/</a:t>
            </a:r>
            <a:endParaRPr lang="en-US" dirty="0"/>
          </a:p>
        </p:txBody>
      </p:sp>
      <p:sp>
        <p:nvSpPr>
          <p:cNvPr id="6" name="TextBox 5"/>
          <p:cNvSpPr txBox="1"/>
          <p:nvPr/>
        </p:nvSpPr>
        <p:spPr>
          <a:xfrm>
            <a:off x="5715000" y="2286000"/>
            <a:ext cx="3429000" cy="1754326"/>
          </a:xfrm>
          <a:prstGeom prst="rect">
            <a:avLst/>
          </a:prstGeom>
          <a:noFill/>
        </p:spPr>
        <p:txBody>
          <a:bodyPr wrap="square" rtlCol="0">
            <a:spAutoFit/>
          </a:bodyPr>
          <a:lstStyle/>
          <a:p>
            <a:r>
              <a:rPr lang="en-US" dirty="0" err="1" smtClean="0"/>
              <a:t>Vanegas-Cedillo</a:t>
            </a:r>
            <a:r>
              <a:rPr lang="en-US" dirty="0" smtClean="0"/>
              <a:t> et al. Serum </a:t>
            </a:r>
          </a:p>
          <a:p>
            <a:r>
              <a:rPr lang="en-US" dirty="0" smtClean="0"/>
              <a:t>Vitamin D levels are associated </a:t>
            </a:r>
          </a:p>
          <a:p>
            <a:r>
              <a:rPr lang="en-US" dirty="0" smtClean="0"/>
              <a:t>with increased COVID-19 </a:t>
            </a:r>
          </a:p>
          <a:p>
            <a:r>
              <a:rPr lang="en-US" dirty="0" smtClean="0"/>
              <a:t>severity and mortality </a:t>
            </a:r>
          </a:p>
          <a:p>
            <a:r>
              <a:rPr lang="en-US" dirty="0" smtClean="0"/>
              <a:t>independent of visceral </a:t>
            </a:r>
          </a:p>
          <a:p>
            <a:r>
              <a:rPr lang="en-US" dirty="0" smtClean="0"/>
              <a:t>adiposity. </a:t>
            </a:r>
            <a:r>
              <a:rPr lang="en-US" dirty="0" err="1" smtClean="0"/>
              <a:t>medRxiv</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Aging, Immunity, and COVID-19: How Age Influences the Host Immune Response to </a:t>
            </a:r>
            <a:r>
              <a:rPr lang="en-US" sz="2800" b="1" dirty="0" err="1" smtClean="0"/>
              <a:t>Coronavirus</a:t>
            </a:r>
            <a:r>
              <a:rPr lang="en-US" sz="2800" b="1" dirty="0" smtClean="0"/>
              <a:t> Infections?</a:t>
            </a:r>
            <a:endParaRPr lang="en-US" sz="2800" b="1" dirty="0"/>
          </a:p>
        </p:txBody>
      </p:sp>
      <p:sp>
        <p:nvSpPr>
          <p:cNvPr id="3" name="Content Placeholder 2"/>
          <p:cNvSpPr>
            <a:spLocks noGrp="1"/>
          </p:cNvSpPr>
          <p:nvPr>
            <p:ph idx="1"/>
          </p:nvPr>
        </p:nvSpPr>
        <p:spPr/>
        <p:txBody>
          <a:bodyPr>
            <a:normAutofit fontScale="85000" lnSpcReduction="10000"/>
          </a:bodyPr>
          <a:lstStyle/>
          <a:p>
            <a:r>
              <a:rPr lang="en-US" dirty="0" smtClean="0"/>
              <a:t>Aging causes numerous biological changes in the immune system, which are linked to age-related illnesses and susceptibility to infectious diseases. Age-related changes influence the host immune response and therefore not only weaken the ability to fight respiratory infections but also to mount effective responses to vaccines. </a:t>
            </a:r>
            <a:r>
              <a:rPr lang="en-US" dirty="0" err="1" smtClean="0"/>
              <a:t>Immunosenescence</a:t>
            </a:r>
            <a:r>
              <a:rPr lang="en-US" dirty="0" smtClean="0"/>
              <a:t> and </a:t>
            </a:r>
            <a:r>
              <a:rPr lang="en-US" dirty="0" err="1" smtClean="0"/>
              <a:t>inflamm</a:t>
            </a:r>
            <a:r>
              <a:rPr lang="en-US" dirty="0" smtClean="0"/>
              <a:t>-aging are considered key features of the aging immune system wherein accumulation of senescent immune cells contribute to its decline and simultaneously increased inflammatory phenotypes cause immune dysfunction. </a:t>
            </a:r>
          </a:p>
          <a:p>
            <a:endParaRPr lang="en-US" dirty="0" smtClean="0"/>
          </a:p>
          <a:p>
            <a:r>
              <a:rPr lang="en-US" dirty="0" smtClean="0"/>
              <a:t>Bajaj et al. </a:t>
            </a:r>
            <a:r>
              <a:rPr lang="en-US" i="1" dirty="0" smtClean="0"/>
              <a:t>Front Physiol.</a:t>
            </a:r>
            <a:r>
              <a:rPr lang="en-US" dirty="0" smtClean="0"/>
              <a:t> 2021;11:571416.</a:t>
            </a:r>
          </a:p>
          <a:p>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Seasonality of Viral Infections</a:t>
            </a:r>
          </a:p>
        </p:txBody>
      </p:sp>
      <p:pic>
        <p:nvPicPr>
          <p:cNvPr id="8" name="Content Placeholder 7" descr="An external file that holds a picture, illustration, etc.&#10;Object name is jiaa436f0003.jpg"/>
          <p:cNvPicPr>
            <a:picLocks noGrp="1"/>
          </p:cNvPicPr>
          <p:nvPr>
            <p:ph idx="1"/>
          </p:nvPr>
        </p:nvPicPr>
        <p:blipFill>
          <a:blip r:embed="rId2" cstate="print"/>
          <a:srcRect/>
          <a:stretch>
            <a:fillRect/>
          </a:stretch>
        </p:blipFill>
        <p:spPr bwMode="auto">
          <a:xfrm>
            <a:off x="1066800" y="1981200"/>
            <a:ext cx="6400800" cy="4267200"/>
          </a:xfrm>
          <a:prstGeom prst="rect">
            <a:avLst/>
          </a:prstGeom>
          <a:noFill/>
          <a:ln w="9525">
            <a:noFill/>
            <a:miter lim="800000"/>
            <a:headEnd/>
            <a:tailEnd/>
          </a:ln>
        </p:spPr>
      </p:pic>
      <p:sp>
        <p:nvSpPr>
          <p:cNvPr id="9" name="TextBox 8"/>
          <p:cNvSpPr txBox="1"/>
          <p:nvPr/>
        </p:nvSpPr>
        <p:spPr>
          <a:xfrm>
            <a:off x="1600200" y="6248400"/>
            <a:ext cx="4953000" cy="369332"/>
          </a:xfrm>
          <a:prstGeom prst="rect">
            <a:avLst/>
          </a:prstGeom>
          <a:noFill/>
        </p:spPr>
        <p:txBody>
          <a:bodyPr wrap="square" rtlCol="0">
            <a:spAutoFit/>
          </a:bodyPr>
          <a:lstStyle/>
          <a:p>
            <a:r>
              <a:rPr lang="en-US" dirty="0"/>
              <a:t>You Li et al. </a:t>
            </a:r>
            <a:r>
              <a:rPr lang="fr-FR" i="1" dirty="0"/>
              <a:t>J Infect Dis.</a:t>
            </a:r>
            <a:r>
              <a:rPr lang="fr-FR" dirty="0"/>
              <a:t> </a:t>
            </a:r>
            <a:r>
              <a:rPr lang="fr-FR" dirty="0" smtClean="0"/>
              <a:t>2020;222:1090-1097</a:t>
            </a:r>
            <a:r>
              <a:rPr lang="fr-FR" dirty="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Low Temperature and Low UV Indexes Correlated with Peaks of Influenza Virus Activity in Northern Europe during 2010⁻2018</a:t>
            </a:r>
            <a:endParaRPr lang="en-US" sz="2400" dirty="0"/>
          </a:p>
        </p:txBody>
      </p:sp>
      <p:pic>
        <p:nvPicPr>
          <p:cNvPr id="4" name="Content Placeholder 3" descr="An external file that holds a picture, illustration, etc.&#10;Object name is viruses-11-00207-g001.jpg"/>
          <p:cNvPicPr>
            <a:picLocks noGrp="1"/>
          </p:cNvPicPr>
          <p:nvPr>
            <p:ph idx="1"/>
          </p:nvPr>
        </p:nvPicPr>
        <p:blipFill>
          <a:blip r:embed="rId2" cstate="print"/>
          <a:srcRect/>
          <a:stretch>
            <a:fillRect/>
          </a:stretch>
        </p:blipFill>
        <p:spPr bwMode="auto">
          <a:xfrm>
            <a:off x="1600200" y="2057400"/>
            <a:ext cx="5257800" cy="3657600"/>
          </a:xfrm>
          <a:prstGeom prst="rect">
            <a:avLst/>
          </a:prstGeom>
          <a:noFill/>
          <a:ln w="9525">
            <a:noFill/>
            <a:miter lim="800000"/>
            <a:headEnd/>
            <a:tailEnd/>
          </a:ln>
        </p:spPr>
      </p:pic>
      <p:sp>
        <p:nvSpPr>
          <p:cNvPr id="5" name="TextBox 4"/>
          <p:cNvSpPr txBox="1"/>
          <p:nvPr/>
        </p:nvSpPr>
        <p:spPr>
          <a:xfrm>
            <a:off x="2057400" y="6019800"/>
            <a:ext cx="4572000" cy="369332"/>
          </a:xfrm>
          <a:prstGeom prst="rect">
            <a:avLst/>
          </a:prstGeom>
          <a:noFill/>
        </p:spPr>
        <p:txBody>
          <a:bodyPr wrap="square" rtlCol="0">
            <a:spAutoFit/>
          </a:bodyPr>
          <a:lstStyle/>
          <a:p>
            <a:r>
              <a:rPr lang="en-US" dirty="0" err="1"/>
              <a:t>Ianevski</a:t>
            </a:r>
            <a:r>
              <a:rPr lang="en-US" dirty="0"/>
              <a:t> et al. </a:t>
            </a:r>
            <a:r>
              <a:rPr lang="pt-BR" i="1" dirty="0"/>
              <a:t>Viruses</a:t>
            </a:r>
            <a:r>
              <a:rPr lang="pt-BR" dirty="0"/>
              <a:t>. </a:t>
            </a:r>
            <a:r>
              <a:rPr lang="pt-BR" dirty="0" smtClean="0"/>
              <a:t>2019;11:207</a:t>
            </a:r>
            <a:r>
              <a:rPr lang="pt-BR" dirty="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Low Temperature and Low UV Indexes Correlated with Peaks of Influenza Virus Activity in Northern Europe during 2010⁻2018</a:t>
            </a:r>
            <a:endParaRPr lang="en-US" sz="2400" dirty="0"/>
          </a:p>
        </p:txBody>
      </p:sp>
      <p:pic>
        <p:nvPicPr>
          <p:cNvPr id="4" name="Content Placeholder 3" descr="An external file that holds a picture, illustration, etc.&#10;Object name is viruses-11-00207-g003.jpg"/>
          <p:cNvPicPr>
            <a:picLocks noGrp="1"/>
          </p:cNvPicPr>
          <p:nvPr>
            <p:ph idx="1"/>
          </p:nvPr>
        </p:nvPicPr>
        <p:blipFill>
          <a:blip r:embed="rId2" cstate="print"/>
          <a:srcRect/>
          <a:stretch>
            <a:fillRect/>
          </a:stretch>
        </p:blipFill>
        <p:spPr bwMode="auto">
          <a:xfrm>
            <a:off x="838200" y="2057400"/>
            <a:ext cx="5410200" cy="3886200"/>
          </a:xfrm>
          <a:prstGeom prst="rect">
            <a:avLst/>
          </a:prstGeom>
          <a:noFill/>
          <a:ln w="9525">
            <a:noFill/>
            <a:miter lim="800000"/>
            <a:headEnd/>
            <a:tailEnd/>
          </a:ln>
        </p:spPr>
      </p:pic>
      <p:sp>
        <p:nvSpPr>
          <p:cNvPr id="5" name="TextBox 4"/>
          <p:cNvSpPr txBox="1"/>
          <p:nvPr/>
        </p:nvSpPr>
        <p:spPr>
          <a:xfrm>
            <a:off x="6629400" y="2667000"/>
            <a:ext cx="2566651" cy="2862322"/>
          </a:xfrm>
          <a:prstGeom prst="rect">
            <a:avLst/>
          </a:prstGeom>
          <a:noFill/>
        </p:spPr>
        <p:txBody>
          <a:bodyPr wrap="square" rtlCol="0">
            <a:spAutoFit/>
          </a:bodyPr>
          <a:lstStyle/>
          <a:p>
            <a:r>
              <a:rPr lang="en-US" dirty="0"/>
              <a:t>Implications:</a:t>
            </a:r>
          </a:p>
          <a:p>
            <a:r>
              <a:rPr lang="en-US" dirty="0"/>
              <a:t>Influenza rates are</a:t>
            </a:r>
          </a:p>
          <a:p>
            <a:r>
              <a:rPr lang="en-US" dirty="0"/>
              <a:t>reduced in winter  at high latitudes  due to lower temperature, UV dose, and humidity giving rise </a:t>
            </a:r>
            <a:r>
              <a:rPr lang="en-US"/>
              <a:t>to increased </a:t>
            </a:r>
            <a:r>
              <a:rPr lang="en-US" dirty="0"/>
              <a:t>viability of the virus outside the human body.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 Monthly 25OHD in Men and Women Aged 45 yrs, UK, 2002-4</a:t>
            </a:r>
            <a:endParaRPr lang="en-US" dirty="0"/>
          </a:p>
        </p:txBody>
      </p:sp>
      <p:pic>
        <p:nvPicPr>
          <p:cNvPr id="4" name="New picture"/>
          <p:cNvPicPr>
            <a:picLocks noGrp="1"/>
          </p:cNvPicPr>
          <p:nvPr>
            <p:ph idx="1"/>
          </p:nvPr>
        </p:nvPicPr>
        <p:blipFill>
          <a:blip r:embed="rId2" cstate="print"/>
          <a:stretch>
            <a:fillRect/>
          </a:stretch>
        </p:blipFill>
        <p:spPr>
          <a:xfrm>
            <a:off x="1219200" y="1981200"/>
            <a:ext cx="5867400" cy="3962400"/>
          </a:xfrm>
          <a:prstGeom prst="rect">
            <a:avLst/>
          </a:prstGeom>
        </p:spPr>
      </p:pic>
      <p:sp>
        <p:nvSpPr>
          <p:cNvPr id="5" name="TextBox 4"/>
          <p:cNvSpPr txBox="1"/>
          <p:nvPr/>
        </p:nvSpPr>
        <p:spPr>
          <a:xfrm>
            <a:off x="1219200" y="6019800"/>
            <a:ext cx="4481933" cy="369332"/>
          </a:xfrm>
          <a:prstGeom prst="rect">
            <a:avLst/>
          </a:prstGeom>
          <a:noFill/>
        </p:spPr>
        <p:txBody>
          <a:bodyPr wrap="none" rtlCol="0">
            <a:spAutoFit/>
          </a:bodyPr>
          <a:lstStyle/>
          <a:p>
            <a:r>
              <a:rPr lang="en-US" dirty="0" err="1" smtClean="0"/>
              <a:t>Hypponen</a:t>
            </a:r>
            <a:r>
              <a:rPr lang="en-US" dirty="0" smtClean="0"/>
              <a:t> and Power, </a:t>
            </a:r>
            <a:r>
              <a:rPr lang="en-US" i="1" dirty="0" smtClean="0"/>
              <a:t>Am J </a:t>
            </a:r>
            <a:r>
              <a:rPr lang="en-US" i="1" dirty="0" err="1" smtClean="0"/>
              <a:t>Clin</a:t>
            </a:r>
            <a:r>
              <a:rPr lang="en-US" i="1" dirty="0" smtClean="0"/>
              <a:t> </a:t>
            </a:r>
            <a:r>
              <a:rPr lang="en-US" i="1" dirty="0" err="1" smtClean="0"/>
              <a:t>Nutr</a:t>
            </a:r>
            <a:r>
              <a:rPr lang="en-US" i="1" dirty="0" smtClean="0"/>
              <a:t>. </a:t>
            </a:r>
            <a:r>
              <a:rPr lang="en-US" dirty="0" smtClean="0"/>
              <a:t>2007</a:t>
            </a:r>
            <a:endParaRPr lang="en-US" dirty="0"/>
          </a:p>
        </p:txBody>
      </p:sp>
      <p:sp>
        <p:nvSpPr>
          <p:cNvPr id="6" name="TextBox 5"/>
          <p:cNvSpPr txBox="1"/>
          <p:nvPr/>
        </p:nvSpPr>
        <p:spPr>
          <a:xfrm>
            <a:off x="6324600" y="2133600"/>
            <a:ext cx="2057400" cy="646331"/>
          </a:xfrm>
          <a:prstGeom prst="rect">
            <a:avLst/>
          </a:prstGeom>
          <a:noFill/>
        </p:spPr>
        <p:txBody>
          <a:bodyPr wrap="square" rtlCol="0">
            <a:spAutoFit/>
          </a:bodyPr>
          <a:lstStyle/>
          <a:p>
            <a:r>
              <a:rPr lang="en-US" dirty="0" smtClean="0"/>
              <a:t>Men on left, </a:t>
            </a:r>
          </a:p>
          <a:p>
            <a:r>
              <a:rPr lang="en-US" dirty="0" smtClean="0"/>
              <a:t>women on right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Exposure Times Near Noon for Production lf 400 IU </a:t>
            </a:r>
            <a:r>
              <a:rPr lang="en-US" smtClean="0"/>
              <a:t>Vitamin D</a:t>
            </a:r>
            <a:r>
              <a:rPr lang="en-US" baseline="-25000" smtClean="0"/>
              <a:t>3</a:t>
            </a:r>
            <a:endParaRPr lang="en-US" dirty="0"/>
          </a:p>
        </p:txBody>
      </p:sp>
      <p:pic>
        <p:nvPicPr>
          <p:cNvPr id="4" name="Content Placeholder 3" descr="Nutrients 02 00482 g003 1024"/>
          <p:cNvPicPr>
            <a:picLocks noGrp="1"/>
          </p:cNvPicPr>
          <p:nvPr>
            <p:ph idx="1"/>
          </p:nvPr>
        </p:nvPicPr>
        <p:blipFill>
          <a:blip r:embed="rId2" cstate="print"/>
          <a:srcRect/>
          <a:stretch>
            <a:fillRect/>
          </a:stretch>
        </p:blipFill>
        <p:spPr bwMode="auto">
          <a:xfrm>
            <a:off x="685800" y="1828800"/>
            <a:ext cx="5334000" cy="3962400"/>
          </a:xfrm>
          <a:prstGeom prst="rect">
            <a:avLst/>
          </a:prstGeom>
          <a:noFill/>
          <a:ln w="9525">
            <a:noFill/>
            <a:miter lim="800000"/>
            <a:headEnd/>
            <a:tailEnd/>
          </a:ln>
        </p:spPr>
      </p:pic>
      <p:sp>
        <p:nvSpPr>
          <p:cNvPr id="5" name="TextBox 4"/>
          <p:cNvSpPr txBox="1"/>
          <p:nvPr/>
        </p:nvSpPr>
        <p:spPr>
          <a:xfrm>
            <a:off x="2362200" y="6172200"/>
            <a:ext cx="4273093" cy="369332"/>
          </a:xfrm>
          <a:prstGeom prst="rect">
            <a:avLst/>
          </a:prstGeom>
          <a:noFill/>
        </p:spPr>
        <p:txBody>
          <a:bodyPr wrap="square" rtlCol="0">
            <a:spAutoFit/>
          </a:bodyPr>
          <a:lstStyle/>
          <a:p>
            <a:r>
              <a:rPr lang="en-US" dirty="0" err="1" smtClean="0"/>
              <a:t>Engelsen</a:t>
            </a:r>
            <a:r>
              <a:rPr lang="en-US" dirty="0" smtClean="0"/>
              <a:t>, </a:t>
            </a:r>
            <a:r>
              <a:rPr lang="en-US" i="1" dirty="0" smtClean="0"/>
              <a:t>Nutrients</a:t>
            </a:r>
            <a:r>
              <a:rPr lang="en-US" dirty="0" smtClean="0"/>
              <a:t> </a:t>
            </a:r>
            <a:r>
              <a:rPr lang="en-US" b="1" dirty="0" smtClean="0"/>
              <a:t>2010</a:t>
            </a:r>
            <a:r>
              <a:rPr lang="en-US" dirty="0" smtClean="0"/>
              <a:t>, </a:t>
            </a:r>
            <a:r>
              <a:rPr lang="en-US" i="1" dirty="0" smtClean="0"/>
              <a:t>2</a:t>
            </a:r>
            <a:r>
              <a:rPr lang="en-US" dirty="0" smtClean="0"/>
              <a:t>, 482-495</a:t>
            </a:r>
            <a:endParaRPr lang="en-US" dirty="0"/>
          </a:p>
        </p:txBody>
      </p:sp>
      <p:sp>
        <p:nvSpPr>
          <p:cNvPr id="6" name="TextBox 5"/>
          <p:cNvSpPr txBox="1"/>
          <p:nvPr/>
        </p:nvSpPr>
        <p:spPr>
          <a:xfrm>
            <a:off x="6477000" y="2286000"/>
            <a:ext cx="2567021" cy="2585323"/>
          </a:xfrm>
          <a:prstGeom prst="rect">
            <a:avLst/>
          </a:prstGeom>
          <a:noFill/>
        </p:spPr>
        <p:txBody>
          <a:bodyPr wrap="square" rtlCol="0">
            <a:spAutoFit/>
          </a:bodyPr>
          <a:lstStyle/>
          <a:p>
            <a:r>
              <a:rPr lang="en-US" dirty="0" smtClean="0"/>
              <a:t>At 42°N (Boston) at</a:t>
            </a:r>
          </a:p>
          <a:p>
            <a:r>
              <a:rPr lang="en-US" dirty="0" smtClean="0"/>
              <a:t>The spring equinox, it takes 40 minutes to produce 4000 IU for 25% of the body area exposed.</a:t>
            </a:r>
          </a:p>
          <a:p>
            <a:endParaRPr lang="en-US" dirty="0" smtClean="0"/>
          </a:p>
          <a:p>
            <a:r>
              <a:rPr lang="en-US" dirty="0" smtClean="0"/>
              <a:t>Black: short times;</a:t>
            </a:r>
          </a:p>
          <a:p>
            <a:r>
              <a:rPr lang="en-US" dirty="0" smtClean="0"/>
              <a:t>Red: long times.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COVID-19 Case and Death Rates in the UK through April 27, 2021</a:t>
            </a:r>
            <a:endParaRPr lang="en-US" dirty="0"/>
          </a:p>
        </p:txBody>
      </p:sp>
      <p:pic>
        <p:nvPicPr>
          <p:cNvPr id="6" name="Content Placeholder 5" descr="COVID-19, UK April 27, 2021.jpg"/>
          <p:cNvPicPr>
            <a:picLocks noGrp="1" noChangeAspect="1"/>
          </p:cNvPicPr>
          <p:nvPr>
            <p:ph idx="1"/>
          </p:nvPr>
        </p:nvPicPr>
        <p:blipFill>
          <a:blip r:embed="rId2" cstate="print"/>
          <a:stretch>
            <a:fillRect/>
          </a:stretch>
        </p:blipFill>
        <p:spPr>
          <a:xfrm>
            <a:off x="914400" y="1905000"/>
            <a:ext cx="5614555" cy="726589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Hill’s Criteria for Causality in a Biological System (Hill, 1965)</a:t>
            </a:r>
            <a:endParaRPr lang="en-US" dirty="0"/>
          </a:p>
        </p:txBody>
      </p:sp>
      <p:sp>
        <p:nvSpPr>
          <p:cNvPr id="3" name="Content Placeholder 2"/>
          <p:cNvSpPr>
            <a:spLocks noGrp="1"/>
          </p:cNvSpPr>
          <p:nvPr>
            <p:ph idx="1"/>
          </p:nvPr>
        </p:nvSpPr>
        <p:spPr/>
        <p:txBody>
          <a:bodyPr/>
          <a:lstStyle/>
          <a:p>
            <a:r>
              <a:rPr lang="en-US" dirty="0" smtClean="0"/>
              <a:t>Strength of association</a:t>
            </a:r>
          </a:p>
          <a:p>
            <a:r>
              <a:rPr lang="en-US" dirty="0" smtClean="0"/>
              <a:t>Consistency</a:t>
            </a:r>
          </a:p>
          <a:p>
            <a:r>
              <a:rPr lang="en-US" dirty="0" smtClean="0"/>
              <a:t>Temporality</a:t>
            </a:r>
          </a:p>
          <a:p>
            <a:r>
              <a:rPr lang="en-US" dirty="0" smtClean="0"/>
              <a:t>Biological gradient</a:t>
            </a:r>
          </a:p>
          <a:p>
            <a:r>
              <a:rPr lang="en-US" dirty="0" smtClean="0"/>
              <a:t>Plausibility (e.g., mechanisms)</a:t>
            </a:r>
          </a:p>
          <a:p>
            <a:r>
              <a:rPr lang="en-US" dirty="0" smtClean="0"/>
              <a:t>Coherence with known facts of biology and disease</a:t>
            </a:r>
          </a:p>
          <a:p>
            <a:r>
              <a:rPr lang="en-US" dirty="0" smtClean="0"/>
              <a:t>Experiment (e.g., randomized controlled trial)</a:t>
            </a:r>
          </a:p>
          <a:p>
            <a:r>
              <a:rPr lang="en-US" dirty="0" smtClean="0"/>
              <a:t>Analogy</a:t>
            </a:r>
          </a:p>
          <a:p>
            <a:r>
              <a:rPr lang="en-US" dirty="0" smtClean="0"/>
              <a:t>Added later: Account for confounding factors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r>
              <a:rPr lang="en-US" dirty="0" smtClean="0"/>
              <a:t>Vitamin D overview</a:t>
            </a:r>
          </a:p>
          <a:p>
            <a:r>
              <a:rPr lang="en-US" dirty="0" smtClean="0"/>
              <a:t>Mechanisms of vitamin D in reducing COVID-19 risk</a:t>
            </a:r>
          </a:p>
          <a:p>
            <a:r>
              <a:rPr lang="en-US" dirty="0" smtClean="0"/>
              <a:t>Observational </a:t>
            </a:r>
            <a:r>
              <a:rPr lang="en-US" dirty="0"/>
              <a:t>studies of </a:t>
            </a:r>
            <a:r>
              <a:rPr lang="en-US" dirty="0" smtClean="0"/>
              <a:t>25(OH)D and SARS-CoV-2, COVID-19</a:t>
            </a:r>
            <a:endParaRPr lang="en-US" dirty="0"/>
          </a:p>
          <a:p>
            <a:r>
              <a:rPr lang="en-US" dirty="0" smtClean="0"/>
              <a:t>Vitamin </a:t>
            </a:r>
            <a:r>
              <a:rPr lang="en-US" dirty="0"/>
              <a:t>D supplementation of COVID-19 patients</a:t>
            </a:r>
          </a:p>
          <a:p>
            <a:r>
              <a:rPr lang="en-US" dirty="0" smtClean="0"/>
              <a:t>RCTs </a:t>
            </a:r>
            <a:r>
              <a:rPr lang="en-US" dirty="0"/>
              <a:t>of vitamin D treatment of </a:t>
            </a:r>
            <a:r>
              <a:rPr lang="en-US" dirty="0" smtClean="0"/>
              <a:t>COVID-19</a:t>
            </a:r>
          </a:p>
          <a:p>
            <a:r>
              <a:rPr lang="en-US" dirty="0" smtClean="0"/>
              <a:t>Seasonality of influenza and COVID-19</a:t>
            </a:r>
          </a:p>
          <a:p>
            <a:r>
              <a:rPr lang="en-US" dirty="0" smtClean="0"/>
              <a:t>Hill’s criteria for causality in a biological system</a:t>
            </a:r>
            <a:endParaRPr lang="en-US" dirty="0"/>
          </a:p>
          <a:p>
            <a:r>
              <a:rPr lang="en-US" dirty="0" smtClean="0"/>
              <a:t>Recommendations </a:t>
            </a:r>
            <a:r>
              <a:rPr lang="en-US" dirty="0"/>
              <a:t>for vitamin D re </a:t>
            </a:r>
            <a:r>
              <a:rPr lang="en-US" dirty="0" smtClean="0"/>
              <a:t>COVID-19</a:t>
            </a:r>
          </a:p>
          <a:p>
            <a:r>
              <a:rPr lang="en-US" dirty="0" smtClean="0"/>
              <a:t>Vitamin D and chronic diseases</a:t>
            </a:r>
            <a:endParaRPr lang="en-US" dirty="0"/>
          </a:p>
          <a:p>
            <a:r>
              <a:rPr lang="en-US" dirty="0"/>
              <a:t>For more information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Over 200 Scientists &amp; Doctors Call for </a:t>
            </a:r>
            <a:br>
              <a:rPr lang="en-US" sz="2800" dirty="0" smtClean="0"/>
            </a:br>
            <a:r>
              <a:rPr lang="en-US" sz="2800" dirty="0" smtClean="0"/>
              <a:t>Increased Vitamin D Use To Combat COVID-19</a:t>
            </a:r>
            <a:endParaRPr lang="en-US" sz="2800" dirty="0"/>
          </a:p>
        </p:txBody>
      </p:sp>
      <p:sp>
        <p:nvSpPr>
          <p:cNvPr id="3" name="Content Placeholder 2"/>
          <p:cNvSpPr>
            <a:spLocks noGrp="1"/>
          </p:cNvSpPr>
          <p:nvPr>
            <p:ph idx="1"/>
          </p:nvPr>
        </p:nvSpPr>
        <p:spPr/>
        <p:txBody>
          <a:bodyPr>
            <a:normAutofit fontScale="47500" lnSpcReduction="20000"/>
          </a:bodyPr>
          <a:lstStyle/>
          <a:p>
            <a:r>
              <a:rPr lang="en-US" sz="3300" dirty="0" smtClean="0"/>
              <a:t>#</a:t>
            </a:r>
            <a:r>
              <a:rPr lang="en-US" sz="3300" dirty="0" err="1" smtClean="0"/>
              <a:t>VitaminDforAll</a:t>
            </a:r>
            <a:r>
              <a:rPr lang="en-US" sz="3300" dirty="0" smtClean="0"/>
              <a:t> </a:t>
            </a:r>
            <a:r>
              <a:rPr lang="en-US" sz="3300" i="1" dirty="0" smtClean="0"/>
              <a:t>(for questions or fact checking assistance, contact press@vitaminDforAll.org)</a:t>
            </a:r>
            <a:endParaRPr lang="en-US" sz="3300" dirty="0" smtClean="0"/>
          </a:p>
          <a:p>
            <a:r>
              <a:rPr lang="en-US" sz="3300" dirty="0" smtClean="0"/>
              <a:t>Research shows low vitamin D levels almost certainly promote COVID-19 infections, hospitalizations, and deaths. Given its safety, </a:t>
            </a:r>
            <a:r>
              <a:rPr lang="en-US" sz="3300" b="1" dirty="0" smtClean="0"/>
              <a:t>we call for immediate widespread increased vitamin D intakes</a:t>
            </a:r>
            <a:r>
              <a:rPr lang="en-US" sz="3300" dirty="0" smtClean="0"/>
              <a:t>.</a:t>
            </a:r>
          </a:p>
          <a:p>
            <a:r>
              <a:rPr lang="en-US" sz="3300" dirty="0" smtClean="0"/>
              <a:t>Vitamin D modulates thousands of genes and many aspects of immune function, both innate and adaptive. The scientific evidence</a:t>
            </a:r>
            <a:r>
              <a:rPr lang="en-US" sz="3300" baseline="30000" dirty="0" smtClean="0"/>
              <a:t>1</a:t>
            </a:r>
            <a:r>
              <a:rPr lang="en-US" sz="3300" dirty="0" smtClean="0"/>
              <a:t> shows that:</a:t>
            </a:r>
          </a:p>
          <a:p>
            <a:r>
              <a:rPr lang="en-US" sz="3300" dirty="0" smtClean="0"/>
              <a:t>Higher vitamin D blood levels are associated with lower rates of SARS-CoV-2 infection.</a:t>
            </a:r>
          </a:p>
          <a:p>
            <a:r>
              <a:rPr lang="en-US" sz="3300" dirty="0" smtClean="0"/>
              <a:t>Higher D levels are associated with lower risk of a severe case (hospitalization, ICU, or death).</a:t>
            </a:r>
          </a:p>
          <a:p>
            <a:r>
              <a:rPr lang="en-US" sz="3300" dirty="0" smtClean="0"/>
              <a:t>Intervention studies (including RCTs) indicate that vitamin D can be a very effective treatment.</a:t>
            </a:r>
          </a:p>
          <a:p>
            <a:r>
              <a:rPr lang="en-US" sz="3300" dirty="0" smtClean="0"/>
              <a:t>Many papers reveal several biological mechanisms by which vitamin D influences COVID-19.</a:t>
            </a:r>
          </a:p>
          <a:p>
            <a:r>
              <a:rPr lang="en-US" sz="3300" dirty="0" smtClean="0"/>
              <a:t>Causal inference </a:t>
            </a:r>
            <a:r>
              <a:rPr lang="en-US" sz="3300" dirty="0" err="1" smtClean="0"/>
              <a:t>modelling</a:t>
            </a:r>
            <a:r>
              <a:rPr lang="en-US" sz="3300" dirty="0" smtClean="0"/>
              <a:t>, Hill’s criteria, the intervention studies &amp; the biological mechanisms indicate that </a:t>
            </a:r>
            <a:r>
              <a:rPr lang="en-US" sz="3300" b="1" dirty="0" smtClean="0"/>
              <a:t>vitamin D’s influence on COVID-19 is very likely causal</a:t>
            </a:r>
            <a:r>
              <a:rPr lang="en-US" sz="3300" dirty="0" smtClean="0"/>
              <a:t>, not just correlation.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Clinical Determinants of Severe COVID-19 Disease - Meta-Analysis</a:t>
            </a:r>
            <a:endParaRPr lang="en-US" dirty="0"/>
          </a:p>
        </p:txBody>
      </p:sp>
      <p:sp>
        <p:nvSpPr>
          <p:cNvPr id="3" name="Content Placeholder 2"/>
          <p:cNvSpPr>
            <a:spLocks noGrp="1"/>
          </p:cNvSpPr>
          <p:nvPr>
            <p:ph idx="1"/>
          </p:nvPr>
        </p:nvSpPr>
        <p:spPr/>
        <p:txBody>
          <a:bodyPr>
            <a:normAutofit/>
          </a:bodyPr>
          <a:lstStyle/>
          <a:p>
            <a:r>
              <a:rPr lang="en-US" dirty="0" smtClean="0"/>
              <a:t> Pooled odds ratio (</a:t>
            </a:r>
            <a:r>
              <a:rPr lang="en-US" dirty="0" err="1" smtClean="0"/>
              <a:t>pOR</a:t>
            </a:r>
            <a:r>
              <a:rPr lang="en-US" dirty="0" smtClean="0"/>
              <a:t>) was highest for chronic obstructive pulmonary disease (</a:t>
            </a:r>
            <a:r>
              <a:rPr lang="en-US" dirty="0" err="1" smtClean="0"/>
              <a:t>pOR</a:t>
            </a:r>
            <a:r>
              <a:rPr lang="en-US" dirty="0" smtClean="0"/>
              <a:t>: 2.92, 95% CI: 1.70-5.02), followed by obesity (</a:t>
            </a:r>
            <a:r>
              <a:rPr lang="en-US" dirty="0" err="1" smtClean="0"/>
              <a:t>pOR</a:t>
            </a:r>
            <a:r>
              <a:rPr lang="en-US" dirty="0" smtClean="0"/>
              <a:t>: 2.84, 95% CI: 1.19-6.77), malignancy (</a:t>
            </a:r>
            <a:r>
              <a:rPr lang="en-US" dirty="0" err="1" smtClean="0"/>
              <a:t>pOR</a:t>
            </a:r>
            <a:r>
              <a:rPr lang="en-US" dirty="0" smtClean="0"/>
              <a:t>: 2.38, 95% CI: 1.25-4.52), diabetes (</a:t>
            </a:r>
            <a:r>
              <a:rPr lang="en-US" dirty="0" err="1" smtClean="0"/>
              <a:t>pOR</a:t>
            </a:r>
            <a:r>
              <a:rPr lang="en-US" dirty="0" smtClean="0"/>
              <a:t>: 2.29, 95% CI: 1.56-3.39), hypertension (</a:t>
            </a:r>
            <a:r>
              <a:rPr lang="en-US" dirty="0" err="1" smtClean="0"/>
              <a:t>pOR</a:t>
            </a:r>
            <a:r>
              <a:rPr lang="en-US" dirty="0" smtClean="0"/>
              <a:t>: 1.72, 95% CI: 1.23-2.42), cardiovascular disease (</a:t>
            </a:r>
            <a:r>
              <a:rPr lang="en-US" dirty="0" err="1" smtClean="0"/>
              <a:t>pOR</a:t>
            </a:r>
            <a:r>
              <a:rPr lang="en-US" dirty="0" smtClean="0"/>
              <a:t>: 1.61, 95% CI: 1.31-1.98) and chronic kidney disease (</a:t>
            </a:r>
            <a:r>
              <a:rPr lang="en-US" dirty="0" err="1" smtClean="0"/>
              <a:t>pOR</a:t>
            </a:r>
            <a:r>
              <a:rPr lang="en-US" dirty="0" smtClean="0"/>
              <a:t>: 1.46, 95% CI: 1.06-2.02), for predicting severe COVID-19.</a:t>
            </a:r>
          </a:p>
          <a:p>
            <a:r>
              <a:rPr lang="en-US" dirty="0" err="1" smtClean="0"/>
              <a:t>Sahu</a:t>
            </a:r>
            <a:r>
              <a:rPr lang="en-US" dirty="0" smtClean="0"/>
              <a:t> et al. </a:t>
            </a:r>
            <a:r>
              <a:rPr lang="en-US" i="1" dirty="0" smtClean="0"/>
              <a:t>J Glob Infect Dis</a:t>
            </a:r>
            <a:r>
              <a:rPr lang="en-US" dirty="0" smtClean="0"/>
              <a:t>. 2021 Jan 29;13(1):13-19.</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Benefits of UVB Exposure and Vitamin D Supplementation</a:t>
            </a:r>
            <a:endParaRPr lang="en-US" dirty="0"/>
          </a:p>
        </p:txBody>
      </p:sp>
      <p:sp>
        <p:nvSpPr>
          <p:cNvPr id="3" name="Content Placeholder 2"/>
          <p:cNvSpPr>
            <a:spLocks noGrp="1"/>
          </p:cNvSpPr>
          <p:nvPr>
            <p:ph idx="1"/>
          </p:nvPr>
        </p:nvSpPr>
        <p:spPr/>
        <p:txBody>
          <a:bodyPr/>
          <a:lstStyle/>
          <a:p>
            <a:r>
              <a:rPr lang="en-US" dirty="0" smtClean="0"/>
              <a:t>Reduced risk of</a:t>
            </a:r>
          </a:p>
          <a:p>
            <a:pPr lvl="1"/>
            <a:r>
              <a:rPr lang="en-US" dirty="0" smtClean="0"/>
              <a:t>Cancer incidence and death</a:t>
            </a:r>
          </a:p>
          <a:p>
            <a:pPr lvl="1"/>
            <a:r>
              <a:rPr lang="en-US" dirty="0" smtClean="0"/>
              <a:t>Diabetes mellitus</a:t>
            </a:r>
          </a:p>
          <a:p>
            <a:pPr lvl="1"/>
            <a:r>
              <a:rPr lang="en-US" dirty="0" smtClean="0"/>
              <a:t>Cardiovascular disease</a:t>
            </a:r>
          </a:p>
          <a:p>
            <a:pPr lvl="1"/>
            <a:r>
              <a:rPr lang="en-US" dirty="0" smtClean="0"/>
              <a:t>Hypertension</a:t>
            </a:r>
          </a:p>
          <a:p>
            <a:pPr lvl="1"/>
            <a:r>
              <a:rPr lang="en-US" dirty="0" smtClean="0"/>
              <a:t>Many other types of disease</a:t>
            </a:r>
          </a:p>
          <a:p>
            <a:r>
              <a:rPr lang="en-US" dirty="0" smtClean="0"/>
              <a:t>Increased life expectancy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Types of Studies Regarding UVB and Vitamin D and Health Outcomes</a:t>
            </a:r>
            <a:endParaRPr lang="en-US" sz="4400" dirty="0"/>
          </a:p>
        </p:txBody>
      </p:sp>
      <p:sp>
        <p:nvSpPr>
          <p:cNvPr id="3" name="Content Placeholder 2"/>
          <p:cNvSpPr>
            <a:spLocks noGrp="1"/>
          </p:cNvSpPr>
          <p:nvPr>
            <p:ph idx="1"/>
          </p:nvPr>
        </p:nvSpPr>
        <p:spPr/>
        <p:txBody>
          <a:bodyPr/>
          <a:lstStyle/>
          <a:p>
            <a:r>
              <a:rPr lang="en-US" dirty="0" smtClean="0"/>
              <a:t>Ecological, either temporal or geological with respect to solar UVB doses</a:t>
            </a:r>
          </a:p>
          <a:p>
            <a:r>
              <a:rPr lang="en-US" dirty="0" smtClean="0"/>
              <a:t>Observational, based on UVB exposure or 25(OH)D concentrations</a:t>
            </a:r>
          </a:p>
          <a:p>
            <a:r>
              <a:rPr lang="en-US" dirty="0" smtClean="0"/>
              <a:t>Open-label supplementation</a:t>
            </a:r>
          </a:p>
          <a:p>
            <a:r>
              <a:rPr lang="en-US" dirty="0" smtClean="0"/>
              <a:t>Randomized controlled trials</a:t>
            </a:r>
          </a:p>
          <a:p>
            <a:r>
              <a:rPr lang="en-US" dirty="0" smtClean="0"/>
              <a:t>Studies of mechanisms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Breast cancer risk markedly lower with serum 25-hydroxyvitamin D concentrations ≥60 </a:t>
            </a:r>
            <a:r>
              <a:rPr lang="en-US" sz="2800" b="1" dirty="0" err="1" smtClean="0"/>
              <a:t>vs</a:t>
            </a:r>
            <a:r>
              <a:rPr lang="en-US" sz="2800" b="1" dirty="0" smtClean="0"/>
              <a:t> &lt;20 ng/ml</a:t>
            </a:r>
            <a:endParaRPr lang="en-US" sz="2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38201" y="1964279"/>
            <a:ext cx="7315199" cy="4242813"/>
          </a:xfrm>
          <a:prstGeom prst="rect">
            <a:avLst/>
          </a:prstGeom>
          <a:noFill/>
        </p:spPr>
      </p:pic>
      <p:sp>
        <p:nvSpPr>
          <p:cNvPr id="5" name="TextBox 4"/>
          <p:cNvSpPr txBox="1"/>
          <p:nvPr/>
        </p:nvSpPr>
        <p:spPr>
          <a:xfrm>
            <a:off x="1143000" y="6477000"/>
            <a:ext cx="5829160" cy="369332"/>
          </a:xfrm>
          <a:prstGeom prst="rect">
            <a:avLst/>
          </a:prstGeom>
          <a:noFill/>
        </p:spPr>
        <p:txBody>
          <a:bodyPr wrap="none" rtlCol="0">
            <a:spAutoFit/>
          </a:bodyPr>
          <a:lstStyle/>
          <a:p>
            <a:r>
              <a:rPr lang="en-US" dirty="0" smtClean="0"/>
              <a:t>McDonnell et al., (GrassrootsHealth.net) </a:t>
            </a:r>
            <a:r>
              <a:rPr lang="en-US" i="1" dirty="0" err="1" smtClean="0"/>
              <a:t>PLoS</a:t>
            </a:r>
            <a:r>
              <a:rPr lang="en-US" i="1" dirty="0" smtClean="0"/>
              <a:t> One</a:t>
            </a:r>
            <a:r>
              <a:rPr lang="en-US" dirty="0" smtClean="0"/>
              <a:t>, 2018</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Controlled Trials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vitamin D RCTs have been conducted based on guidelines for pharmaceutical drugs and have largely failed to support findings from observational studies.</a:t>
            </a:r>
          </a:p>
          <a:p>
            <a:pPr lvl="1"/>
            <a:r>
              <a:rPr lang="en-US" dirty="0" smtClean="0"/>
              <a:t>Assumes no other source of the drug;</a:t>
            </a:r>
          </a:p>
          <a:p>
            <a:pPr lvl="1"/>
            <a:r>
              <a:rPr lang="en-US" dirty="0" smtClean="0"/>
              <a:t>Assumes a linear dose-response relationship.</a:t>
            </a:r>
          </a:p>
          <a:p>
            <a:r>
              <a:rPr lang="en-US" dirty="0" smtClean="0"/>
              <a:t>They should be based on guidelines for nutrients as outlined by Heaney (2014) and Grant and Boucher (2018).</a:t>
            </a:r>
          </a:p>
          <a:p>
            <a:pPr lvl="1"/>
            <a:r>
              <a:rPr lang="en-US" dirty="0" smtClean="0"/>
              <a:t>Baseline 25(OH)D should be measured and used in selection of participants;</a:t>
            </a:r>
          </a:p>
          <a:p>
            <a:pPr lvl="1"/>
            <a:r>
              <a:rPr lang="en-US" dirty="0" smtClean="0"/>
              <a:t>The vitamin D dose should be large enough to raise 25(OH)D to where it would have an impact on outcome</a:t>
            </a:r>
          </a:p>
          <a:p>
            <a:pPr lvl="1"/>
            <a:r>
              <a:rPr lang="en-US" dirty="0" smtClean="0"/>
              <a:t>Achieved 25(OH)D should be measured and used for evaluation.</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a:t>
            </a:r>
            <a:r>
              <a:rPr lang="en-US" sz="3600" dirty="0" err="1" smtClean="0"/>
              <a:t>VITamin</a:t>
            </a:r>
            <a:r>
              <a:rPr lang="en-US" sz="3600" dirty="0" smtClean="0"/>
              <a:t> D and OmegA-3 </a:t>
            </a:r>
            <a:r>
              <a:rPr lang="en-US" sz="3600" dirty="0" err="1" smtClean="0"/>
              <a:t>TriaL</a:t>
            </a:r>
            <a:r>
              <a:rPr lang="en-US" sz="3600" dirty="0" smtClean="0"/>
              <a:t> (VITAL) </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VITAL enrolled over 25,000 participants including over 5000 Blacks. </a:t>
            </a:r>
          </a:p>
          <a:p>
            <a:r>
              <a:rPr lang="en-US" dirty="0" smtClean="0"/>
              <a:t>Vitamin D treatment was 2000 IU/d vitamin D</a:t>
            </a:r>
            <a:r>
              <a:rPr lang="en-US" baseline="-25000" dirty="0" smtClean="0"/>
              <a:t>3</a:t>
            </a:r>
            <a:r>
              <a:rPr lang="en-US" dirty="0" smtClean="0"/>
              <a:t>.</a:t>
            </a:r>
          </a:p>
          <a:p>
            <a:r>
              <a:rPr lang="en-US" dirty="0" smtClean="0"/>
              <a:t>Mean baseline 25(OH)D for participants who supplied values was near 78 nmol/L.</a:t>
            </a:r>
          </a:p>
          <a:p>
            <a:r>
              <a:rPr lang="en-US" dirty="0" smtClean="0"/>
              <a:t>In analyses that excluded 1 or 2 years of follow-up, the rate of death from cancer was significantly lower with vitamin D than with placebo (HR = 0.79 [95% CI, 0.63 to 0.99], and HR = 0.75 [95% CI, 0.59 to 0.96], respectively). </a:t>
            </a:r>
          </a:p>
          <a:p>
            <a:r>
              <a:rPr lang="en-US" dirty="0" smtClean="0"/>
              <a:t>Cancer incidence for Blacks had HR = 0.77 (0.59 to 1.01).</a:t>
            </a:r>
          </a:p>
          <a:p>
            <a:r>
              <a:rPr lang="en-US" dirty="0" smtClean="0"/>
              <a:t>For participants with BMI &lt;25 kg/m</a:t>
            </a:r>
            <a:r>
              <a:rPr lang="en-US" baseline="30000" dirty="0" smtClean="0"/>
              <a:t>2</a:t>
            </a:r>
            <a:r>
              <a:rPr lang="en-US" dirty="0" smtClean="0"/>
              <a:t>, for cancer incidence, HR = 0.76 (0.63 to 0.90).</a:t>
            </a:r>
          </a:p>
          <a:p>
            <a:r>
              <a:rPr lang="en-US" dirty="0" smtClean="0"/>
              <a:t>Comment: Baseline 25(OH)D was too high, vitamin D dose was too low, and all participants could take 600 to 800 IU/d vitamin D.</a:t>
            </a:r>
          </a:p>
          <a:p>
            <a:r>
              <a:rPr lang="en-US" dirty="0" smtClean="0"/>
              <a:t>Manson et al. </a:t>
            </a:r>
            <a:r>
              <a:rPr lang="en-US" i="1" dirty="0" smtClean="0"/>
              <a:t>New England J Medicine</a:t>
            </a:r>
            <a:r>
              <a:rPr lang="en-US" dirty="0" smtClean="0"/>
              <a:t>, 2019</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2 Diabetes Mellitus Risk vs. 25(OH)D from </a:t>
            </a:r>
            <a:r>
              <a:rPr lang="en-US" smtClean="0"/>
              <a:t>a Meta-Analysis</a:t>
            </a:r>
            <a:endParaRPr lang="en-US" dirty="0"/>
          </a:p>
        </p:txBody>
      </p:sp>
      <p:pic>
        <p:nvPicPr>
          <p:cNvPr id="4" name="Content Placeholder 3" descr="An external file that holds a picture, illustration, etc.&#10;Object name is 1422fig3.jpg"/>
          <p:cNvPicPr>
            <a:picLocks noGrp="1"/>
          </p:cNvPicPr>
          <p:nvPr>
            <p:ph idx="1"/>
          </p:nvPr>
        </p:nvPicPr>
        <p:blipFill>
          <a:blip r:embed="rId2" cstate="print"/>
          <a:srcRect/>
          <a:stretch>
            <a:fillRect/>
          </a:stretch>
        </p:blipFill>
        <p:spPr>
          <a:xfrm>
            <a:off x="533400" y="2438400"/>
            <a:ext cx="5943600" cy="3657600"/>
          </a:xfrm>
        </p:spPr>
      </p:pic>
      <p:sp>
        <p:nvSpPr>
          <p:cNvPr id="5" name="TextBox 4"/>
          <p:cNvSpPr txBox="1"/>
          <p:nvPr/>
        </p:nvSpPr>
        <p:spPr>
          <a:xfrm>
            <a:off x="7086600" y="3048000"/>
            <a:ext cx="1968168" cy="923330"/>
          </a:xfrm>
          <a:prstGeom prst="rect">
            <a:avLst/>
          </a:prstGeom>
          <a:noFill/>
        </p:spPr>
        <p:txBody>
          <a:bodyPr wrap="none" rtlCol="0">
            <a:spAutoFit/>
          </a:bodyPr>
          <a:lstStyle/>
          <a:p>
            <a:r>
              <a:rPr lang="en-US" dirty="0" smtClean="0"/>
              <a:t>Song et al.</a:t>
            </a:r>
          </a:p>
          <a:p>
            <a:r>
              <a:rPr lang="en-US" dirty="0" smtClean="0"/>
              <a:t>Diabetes Care. </a:t>
            </a:r>
          </a:p>
          <a:p>
            <a:r>
              <a:rPr lang="en-US" dirty="0" smtClean="0"/>
              <a:t>2013;36(5):1422-8.</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Intratrial</a:t>
            </a:r>
            <a:r>
              <a:rPr lang="en-US" sz="3200" b="1" dirty="0" smtClean="0"/>
              <a:t> Exposure to Vitamin D and New-Onset Diabetes Among Adults With </a:t>
            </a:r>
            <a:r>
              <a:rPr lang="en-US" sz="3200" b="1" dirty="0" err="1" smtClean="0"/>
              <a:t>Prediabetes</a:t>
            </a:r>
            <a:r>
              <a:rPr lang="en-US" sz="3200" b="1" dirty="0" smtClean="0"/>
              <a:t>:</a:t>
            </a:r>
            <a:endParaRPr lang="en-US" sz="3200" dirty="0"/>
          </a:p>
        </p:txBody>
      </p:sp>
      <p:sp>
        <p:nvSpPr>
          <p:cNvPr id="3" name="Content Placeholder 2"/>
          <p:cNvSpPr>
            <a:spLocks noGrp="1"/>
          </p:cNvSpPr>
          <p:nvPr>
            <p:ph idx="1"/>
          </p:nvPr>
        </p:nvSpPr>
        <p:spPr/>
        <p:txBody>
          <a:bodyPr>
            <a:normAutofit/>
          </a:bodyPr>
          <a:lstStyle/>
          <a:p>
            <a:r>
              <a:rPr lang="en-US" dirty="0" smtClean="0"/>
              <a:t>Secondary analysis from the Vitamin D and Type 2 Diabetes (D2d) study (</a:t>
            </a:r>
            <a:r>
              <a:rPr lang="en-US" dirty="0" err="1" smtClean="0"/>
              <a:t>Pittas</a:t>
            </a:r>
            <a:r>
              <a:rPr lang="en-US" dirty="0" smtClean="0"/>
              <a:t> et al., 2019)</a:t>
            </a:r>
          </a:p>
          <a:p>
            <a:r>
              <a:rPr lang="en-US" dirty="0" smtClean="0"/>
              <a:t>4000 IU/d vitamin D</a:t>
            </a:r>
            <a:r>
              <a:rPr lang="en-US" baseline="-25000" dirty="0" smtClean="0"/>
              <a:t>3</a:t>
            </a:r>
            <a:r>
              <a:rPr lang="en-US" dirty="0" smtClean="0"/>
              <a:t> was given in the treatment arm.</a:t>
            </a:r>
          </a:p>
          <a:p>
            <a:r>
              <a:rPr lang="en-US" dirty="0" smtClean="0"/>
              <a:t>The hazard ratios for diabetes among participants treated with vitamin D who maintained </a:t>
            </a:r>
            <a:r>
              <a:rPr lang="en-US" dirty="0" err="1" smtClean="0"/>
              <a:t>intratrial</a:t>
            </a:r>
            <a:r>
              <a:rPr lang="en-US" dirty="0" smtClean="0"/>
              <a:t> 25(OH)D levels of 100-124 and ≥125 nmol/L were 0.48 (0.29-0.80) and 0.29 (0.17-0.50), respectively, compared with those who maintained a level of 50-74 nmol/L.</a:t>
            </a:r>
          </a:p>
          <a:p>
            <a:r>
              <a:rPr lang="en-US" dirty="0" smtClean="0"/>
              <a:t>Dawson-Hughes et al. </a:t>
            </a:r>
            <a:r>
              <a:rPr lang="en-US" i="1" dirty="0" smtClean="0"/>
              <a:t>Diabetes Care</a:t>
            </a:r>
            <a:r>
              <a:rPr lang="en-US" dirty="0" smtClean="0"/>
              <a:t>, 2020</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Vitamin D Deficiency and Risk of Cardiovascular Disease Incidence and Death – Meta-Analysis</a:t>
            </a:r>
            <a:endParaRPr lang="en-US" sz="2800" dirty="0"/>
          </a:p>
        </p:txBody>
      </p:sp>
      <p:pic>
        <p:nvPicPr>
          <p:cNvPr id="4" name="Content Placeholder 3" descr="figure2"/>
          <p:cNvPicPr>
            <a:picLocks noGrp="1"/>
          </p:cNvPicPr>
          <p:nvPr>
            <p:ph idx="1"/>
          </p:nvPr>
        </p:nvPicPr>
        <p:blipFill>
          <a:blip r:embed="rId2" cstate="print"/>
          <a:srcRect/>
          <a:stretch>
            <a:fillRect/>
          </a:stretch>
        </p:blipFill>
        <p:spPr bwMode="auto">
          <a:xfrm>
            <a:off x="838200" y="1981200"/>
            <a:ext cx="4865314" cy="4389437"/>
          </a:xfrm>
          <a:prstGeom prst="rect">
            <a:avLst/>
          </a:prstGeom>
          <a:noFill/>
          <a:ln w="9525">
            <a:noFill/>
            <a:miter lim="800000"/>
            <a:headEnd/>
            <a:tailEnd/>
          </a:ln>
        </p:spPr>
      </p:pic>
      <p:sp>
        <p:nvSpPr>
          <p:cNvPr id="5" name="TextBox 4"/>
          <p:cNvSpPr txBox="1"/>
          <p:nvPr/>
        </p:nvSpPr>
        <p:spPr>
          <a:xfrm>
            <a:off x="6248400" y="2590800"/>
            <a:ext cx="2514600" cy="923330"/>
          </a:xfrm>
          <a:prstGeom prst="rect">
            <a:avLst/>
          </a:prstGeom>
          <a:noFill/>
        </p:spPr>
        <p:txBody>
          <a:bodyPr wrap="square" rtlCol="0">
            <a:spAutoFit/>
          </a:bodyPr>
          <a:lstStyle/>
          <a:p>
            <a:r>
              <a:rPr lang="en-US" dirty="0" err="1" smtClean="0"/>
              <a:t>Gholami</a:t>
            </a:r>
            <a:r>
              <a:rPr lang="en-US" dirty="0" smtClean="0"/>
              <a:t> et al. </a:t>
            </a:r>
          </a:p>
          <a:p>
            <a:r>
              <a:rPr lang="en-US" i="1" dirty="0" smtClean="0"/>
              <a:t>BMC Cardiovascular</a:t>
            </a:r>
          </a:p>
          <a:p>
            <a:r>
              <a:rPr lang="en-US" i="1" dirty="0" smtClean="0"/>
              <a:t>Disorders</a:t>
            </a:r>
            <a:r>
              <a:rPr lang="en-US" dirty="0" smtClean="0"/>
              <a:t>. 2019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Vitamin D Affects Gene Expression</a:t>
            </a:r>
            <a:endParaRPr lang="en-US" dirty="0"/>
          </a:p>
        </p:txBody>
      </p:sp>
      <p:pic>
        <p:nvPicPr>
          <p:cNvPr id="4" name="Content Placeholder 3" descr="Figure 2"/>
          <p:cNvPicPr>
            <a:picLocks noGrp="1"/>
          </p:cNvPicPr>
          <p:nvPr>
            <p:ph idx="1"/>
          </p:nvPr>
        </p:nvPicPr>
        <p:blipFill>
          <a:blip r:embed="rId2" cstate="print"/>
          <a:srcRect/>
          <a:stretch>
            <a:fillRect/>
          </a:stretch>
        </p:blipFill>
        <p:spPr bwMode="auto">
          <a:xfrm>
            <a:off x="609600" y="2286000"/>
            <a:ext cx="5585463" cy="3962400"/>
          </a:xfrm>
          <a:prstGeom prst="rect">
            <a:avLst/>
          </a:prstGeom>
          <a:noFill/>
          <a:ln w="9525">
            <a:noFill/>
            <a:miter lim="800000"/>
            <a:headEnd/>
            <a:tailEnd/>
          </a:ln>
        </p:spPr>
      </p:pic>
      <p:sp>
        <p:nvSpPr>
          <p:cNvPr id="5" name="TextBox 4"/>
          <p:cNvSpPr txBox="1"/>
          <p:nvPr/>
        </p:nvSpPr>
        <p:spPr>
          <a:xfrm>
            <a:off x="6553201" y="2590800"/>
            <a:ext cx="2362199" cy="1477328"/>
          </a:xfrm>
          <a:prstGeom prst="rect">
            <a:avLst/>
          </a:prstGeom>
          <a:noFill/>
        </p:spPr>
        <p:txBody>
          <a:bodyPr wrap="square" rtlCol="0">
            <a:spAutoFit/>
          </a:bodyPr>
          <a:lstStyle/>
          <a:p>
            <a:pPr fontAlgn="base"/>
            <a:r>
              <a:rPr lang="en-US" dirty="0" err="1" smtClean="0"/>
              <a:t>Naila</a:t>
            </a:r>
            <a:r>
              <a:rPr lang="en-US" dirty="0" smtClean="0"/>
              <a:t> </a:t>
            </a:r>
            <a:r>
              <a:rPr lang="en-US" dirty="0" err="1" smtClean="0"/>
              <a:t>Sattar</a:t>
            </a:r>
            <a:r>
              <a:rPr lang="en-US" dirty="0" smtClean="0"/>
              <a:t>  et al.</a:t>
            </a:r>
          </a:p>
          <a:p>
            <a:pPr fontAlgn="base"/>
            <a:r>
              <a:rPr lang="en-US" i="1" dirty="0" smtClean="0"/>
              <a:t>Letters in Health and </a:t>
            </a:r>
          </a:p>
          <a:p>
            <a:pPr fontAlgn="base"/>
            <a:r>
              <a:rPr lang="en-US" i="1" dirty="0" smtClean="0"/>
              <a:t>Biological Sciences</a:t>
            </a:r>
          </a:p>
          <a:p>
            <a:pPr fontAlgn="base"/>
            <a:r>
              <a:rPr lang="en-US" dirty="0" smtClean="0"/>
              <a:t>2019-04-29</a:t>
            </a:r>
          </a:p>
          <a:p>
            <a:pPr fontAlgn="base"/>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Open-label Study of Reducing Hypertension with Vitamin 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assessed 8155 participants in a community-based program to investigate the association between serum 25(OH)D status and blood pressure (BP) and the influence of vitamin D supplementation on hypertension. Participants were provided vitamin D supplements to reach a target serum 25(OH)D &gt; 100 nmol/L. </a:t>
            </a:r>
          </a:p>
          <a:p>
            <a:r>
              <a:rPr lang="en-US" dirty="0" smtClean="0"/>
              <a:t>At baseline, 592 participants (7.3%) were hypertensive; of those, 71% were no longer hypertensive at follow-up (12 ± 3 months later). There was a significant negative association between BP and serum 25(OH)D level (systolic BP: coefficient = -0.07, </a:t>
            </a:r>
            <a:r>
              <a:rPr lang="en-US" i="1" dirty="0" smtClean="0"/>
              <a:t>p</a:t>
            </a:r>
            <a:r>
              <a:rPr lang="en-US" dirty="0" smtClean="0"/>
              <a:t> &lt; 0.001; diastolic BP: coefficient = -0.1, </a:t>
            </a:r>
            <a:r>
              <a:rPr lang="en-US" i="1" dirty="0" smtClean="0"/>
              <a:t>p</a:t>
            </a:r>
            <a:r>
              <a:rPr lang="en-US" dirty="0" smtClean="0"/>
              <a:t> &lt; 0.001). Reduced mean systolic (-18 vs. -14 mmHg) and diastolic (-12 vs. -12 mmHg) BP, pulse pressure (-5 vs. -1 mmHg) and mean arterial pressure (-14 vs. -13 mmHg) were not significantly different between hypertensive participants who did and did not take BP-lowering medication.</a:t>
            </a:r>
          </a:p>
          <a:p>
            <a:endParaRPr lang="en-US" dirty="0" smtClean="0"/>
          </a:p>
          <a:p>
            <a:r>
              <a:rPr lang="en-US" dirty="0" err="1" smtClean="0"/>
              <a:t>Mirhossseini</a:t>
            </a:r>
            <a:r>
              <a:rPr lang="en-US" dirty="0" smtClean="0"/>
              <a:t> et al. </a:t>
            </a:r>
            <a:r>
              <a:rPr lang="fr-FR" i="1" dirty="0" err="1" smtClean="0"/>
              <a:t>Nutrients</a:t>
            </a:r>
            <a:r>
              <a:rPr lang="fr-FR" dirty="0" smtClean="0"/>
              <a:t>. 2017;9:1244.</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All-cause Mortality Rate vs. 25(OH)D </a:t>
            </a:r>
            <a:r>
              <a:rPr lang="en-US" smtClean="0"/>
              <a:t>– Meta-analysis</a:t>
            </a:r>
            <a:endParaRPr lang="en-US" dirty="0"/>
          </a:p>
        </p:txBody>
      </p:sp>
      <p:pic>
        <p:nvPicPr>
          <p:cNvPr id="4" name="Content Placeholder 3"/>
          <p:cNvPicPr>
            <a:picLocks noGrp="1"/>
          </p:cNvPicPr>
          <p:nvPr>
            <p:ph idx="1"/>
          </p:nvPr>
        </p:nvPicPr>
        <p:blipFill rotWithShape="1">
          <a:blip r:embed="rId2" cstate="print"/>
          <a:srcRect l="6868" t="3672" r="4107"/>
          <a:stretch/>
        </p:blipFill>
        <p:spPr>
          <a:xfrm>
            <a:off x="990600" y="1981200"/>
            <a:ext cx="3284954" cy="4389437"/>
          </a:xfrm>
          <a:prstGeom prst="rect">
            <a:avLst/>
          </a:prstGeom>
        </p:spPr>
      </p:pic>
      <p:sp>
        <p:nvSpPr>
          <p:cNvPr id="6" name="TextBox 5"/>
          <p:cNvSpPr txBox="1"/>
          <p:nvPr/>
        </p:nvSpPr>
        <p:spPr>
          <a:xfrm>
            <a:off x="5486401" y="2286000"/>
            <a:ext cx="3276599" cy="3416320"/>
          </a:xfrm>
          <a:prstGeom prst="rect">
            <a:avLst/>
          </a:prstGeom>
          <a:noFill/>
        </p:spPr>
        <p:txBody>
          <a:bodyPr wrap="square" rtlCol="0">
            <a:spAutoFit/>
          </a:bodyPr>
          <a:lstStyle/>
          <a:p>
            <a:r>
              <a:rPr lang="en-US" dirty="0" smtClean="0"/>
              <a:t>Over 30 observational studies</a:t>
            </a:r>
          </a:p>
          <a:p>
            <a:r>
              <a:rPr lang="en-US" dirty="0" smtClean="0"/>
              <a:t>Were included in this meta-analysis.</a:t>
            </a:r>
          </a:p>
          <a:p>
            <a:endParaRPr lang="en-US" dirty="0" smtClean="0"/>
          </a:p>
          <a:p>
            <a:r>
              <a:rPr lang="en-US" dirty="0" smtClean="0"/>
              <a:t>Garland CF, et al.</a:t>
            </a:r>
          </a:p>
          <a:p>
            <a:r>
              <a:rPr lang="en-US" dirty="0" smtClean="0"/>
              <a:t>Meta-analysis of all-cause mortality </a:t>
            </a:r>
          </a:p>
          <a:p>
            <a:r>
              <a:rPr lang="en-US" dirty="0" smtClean="0"/>
              <a:t>according to serum </a:t>
            </a:r>
          </a:p>
          <a:p>
            <a:r>
              <a:rPr lang="en-US" dirty="0" smtClean="0"/>
              <a:t>25-hydroxyvitamin D. </a:t>
            </a:r>
          </a:p>
          <a:p>
            <a:r>
              <a:rPr lang="en-US" i="1" dirty="0" smtClean="0"/>
              <a:t>Am J Pub Health</a:t>
            </a:r>
            <a:r>
              <a:rPr lang="en-US" dirty="0" smtClean="0"/>
              <a:t>. </a:t>
            </a:r>
          </a:p>
          <a:p>
            <a:r>
              <a:rPr lang="en-US" dirty="0" smtClean="0"/>
              <a:t>2014 Aug;104(8):e43-50.</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Avoidance of sun exposure is a risk factor for all-cause mortality:</a:t>
            </a:r>
            <a:endParaRPr lang="en-US" dirty="0"/>
          </a:p>
        </p:txBody>
      </p:sp>
      <p:pic>
        <p:nvPicPr>
          <p:cNvPr id="4" name="Content Placeholder 3" descr="image"/>
          <p:cNvPicPr>
            <a:picLocks noGrp="1"/>
          </p:cNvPicPr>
          <p:nvPr>
            <p:ph idx="1"/>
          </p:nvPr>
        </p:nvPicPr>
        <p:blipFill>
          <a:blip r:embed="rId2" cstate="print"/>
          <a:srcRect/>
          <a:stretch>
            <a:fillRect/>
          </a:stretch>
        </p:blipFill>
        <p:spPr bwMode="auto">
          <a:xfrm>
            <a:off x="838200" y="2133600"/>
            <a:ext cx="5481000" cy="4005000"/>
          </a:xfrm>
          <a:prstGeom prst="rect">
            <a:avLst/>
          </a:prstGeom>
          <a:noFill/>
          <a:ln w="9525">
            <a:noFill/>
            <a:miter lim="800000"/>
            <a:headEnd/>
            <a:tailEnd/>
          </a:ln>
        </p:spPr>
      </p:pic>
      <p:sp>
        <p:nvSpPr>
          <p:cNvPr id="5" name="TextBox 4"/>
          <p:cNvSpPr txBox="1"/>
          <p:nvPr/>
        </p:nvSpPr>
        <p:spPr>
          <a:xfrm>
            <a:off x="6705600" y="2362200"/>
            <a:ext cx="2286000" cy="1219200"/>
          </a:xfrm>
          <a:prstGeom prst="rect">
            <a:avLst/>
          </a:prstGeom>
          <a:noFill/>
        </p:spPr>
        <p:txBody>
          <a:bodyPr wrap="square" rtlCol="0">
            <a:spAutoFit/>
          </a:bodyPr>
          <a:lstStyle/>
          <a:p>
            <a:r>
              <a:rPr lang="en-US" dirty="0" smtClean="0"/>
              <a:t>Study from southern</a:t>
            </a:r>
          </a:p>
          <a:p>
            <a:r>
              <a:rPr lang="en-US" dirty="0" smtClean="0"/>
              <a:t>Sweden.</a:t>
            </a:r>
          </a:p>
          <a:p>
            <a:r>
              <a:rPr lang="en-US" dirty="0" err="1" smtClean="0"/>
              <a:t>Lindqvist</a:t>
            </a:r>
            <a:r>
              <a:rPr lang="en-US" dirty="0" smtClean="0"/>
              <a:t> et al.</a:t>
            </a:r>
          </a:p>
          <a:p>
            <a:r>
              <a:rPr lang="en-US" i="1" dirty="0" smtClean="0"/>
              <a:t>J Intern Med </a:t>
            </a:r>
            <a:r>
              <a:rPr lang="en-US" dirty="0" smtClean="0"/>
              <a:t>2014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Incidence Prevention by 25(OH)D – GrassrootsHealth.net</a:t>
            </a:r>
            <a:endParaRPr lang="en-US" dirty="0"/>
          </a:p>
        </p:txBody>
      </p:sp>
      <p:pic>
        <p:nvPicPr>
          <p:cNvPr id="6" name="Content Placeholder 5" descr="GRH dip cropped.jpg"/>
          <p:cNvPicPr>
            <a:picLocks noGrp="1" noChangeAspect="1"/>
          </p:cNvPicPr>
          <p:nvPr>
            <p:ph idx="1"/>
          </p:nvPr>
        </p:nvPicPr>
        <p:blipFill>
          <a:blip r:embed="rId2" cstate="print"/>
          <a:stretch>
            <a:fillRect/>
          </a:stretch>
        </p:blipFill>
        <p:spPr>
          <a:xfrm>
            <a:off x="838200" y="1752600"/>
            <a:ext cx="7284027" cy="9426386"/>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25(OH)D vs. Vitamin D Supplementation, GrassrootsHealth.net</a:t>
            </a:r>
            <a:endParaRPr lang="en-US" sz="3600" dirty="0"/>
          </a:p>
        </p:txBody>
      </p:sp>
      <p:pic>
        <p:nvPicPr>
          <p:cNvPr id="4" name="Content Placeholder 3" descr="https://www.grassrootshealth.net/wp-content/uploads/2017/06/25-OH-Serum-Curve-40-and-20-lines.png"/>
          <p:cNvPicPr>
            <a:picLocks noGrp="1"/>
          </p:cNvPicPr>
          <p:nvPr>
            <p:ph idx="1"/>
          </p:nvPr>
        </p:nvPicPr>
        <p:blipFill>
          <a:blip r:embed="rId2" cstate="print"/>
          <a:srcRect/>
          <a:stretch>
            <a:fillRect/>
          </a:stretch>
        </p:blipFill>
        <p:spPr bwMode="auto">
          <a:xfrm>
            <a:off x="2177977" y="1935163"/>
            <a:ext cx="4788045"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Human serum 25(OH)D response to extended oral dosing with </a:t>
            </a:r>
            <a:r>
              <a:rPr lang="en-US" sz="3200" b="1" dirty="0" err="1" smtClean="0"/>
              <a:t>cholecalciferol</a:t>
            </a:r>
            <a:endParaRPr lang="en-US" sz="3200" dirty="0"/>
          </a:p>
        </p:txBody>
      </p:sp>
      <p:pic>
        <p:nvPicPr>
          <p:cNvPr id="4" name="Content Placeholder 3" descr="Heaney 25OHD vs. time.jpg"/>
          <p:cNvPicPr>
            <a:picLocks noGrp="1" noChangeAspect="1"/>
          </p:cNvPicPr>
          <p:nvPr>
            <p:ph idx="1"/>
          </p:nvPr>
        </p:nvPicPr>
        <p:blipFill>
          <a:blip r:embed="rId2" cstate="print"/>
          <a:stretch>
            <a:fillRect/>
          </a:stretch>
        </p:blipFill>
        <p:spPr>
          <a:xfrm>
            <a:off x="457200" y="1981200"/>
            <a:ext cx="8382000" cy="10847292"/>
          </a:xfrm>
        </p:spPr>
      </p:pic>
      <p:sp>
        <p:nvSpPr>
          <p:cNvPr id="5" name="TextBox 4"/>
          <p:cNvSpPr txBox="1"/>
          <p:nvPr/>
        </p:nvSpPr>
        <p:spPr>
          <a:xfrm>
            <a:off x="1828800" y="6324600"/>
            <a:ext cx="5410200" cy="369332"/>
          </a:xfrm>
          <a:prstGeom prst="rect">
            <a:avLst/>
          </a:prstGeom>
          <a:noFill/>
        </p:spPr>
        <p:txBody>
          <a:bodyPr wrap="square" rtlCol="0">
            <a:spAutoFit/>
          </a:bodyPr>
          <a:lstStyle/>
          <a:p>
            <a:r>
              <a:rPr lang="en-US" dirty="0" smtClean="0"/>
              <a:t>Heaney et al. </a:t>
            </a:r>
            <a:r>
              <a:rPr lang="de-DE" i="1" dirty="0" smtClean="0"/>
              <a:t>Am J Clin Nutr.</a:t>
            </a:r>
            <a:r>
              <a:rPr lang="de-DE" dirty="0" smtClean="0"/>
              <a:t> 2003 Jan;77(1):204-10.</a:t>
            </a:r>
            <a:endParaRPr lang="en-US" dirty="0"/>
          </a:p>
        </p:txBody>
      </p:sp>
      <p:sp>
        <p:nvSpPr>
          <p:cNvPr id="6" name="TextBox 5"/>
          <p:cNvSpPr txBox="1"/>
          <p:nvPr/>
        </p:nvSpPr>
        <p:spPr>
          <a:xfrm>
            <a:off x="6477000" y="2895600"/>
            <a:ext cx="830484" cy="1754326"/>
          </a:xfrm>
          <a:prstGeom prst="rect">
            <a:avLst/>
          </a:prstGeom>
          <a:noFill/>
        </p:spPr>
        <p:txBody>
          <a:bodyPr wrap="none" rtlCol="0">
            <a:spAutoFit/>
          </a:bodyPr>
          <a:lstStyle/>
          <a:p>
            <a:r>
              <a:rPr lang="en-US" dirty="0" smtClean="0"/>
              <a:t>250 µg</a:t>
            </a:r>
          </a:p>
          <a:p>
            <a:endParaRPr lang="en-US" dirty="0" smtClean="0"/>
          </a:p>
          <a:p>
            <a:r>
              <a:rPr lang="en-US" dirty="0" smtClean="0"/>
              <a:t>125 µg</a:t>
            </a:r>
          </a:p>
          <a:p>
            <a:endParaRPr lang="en-US" dirty="0" smtClean="0"/>
          </a:p>
          <a:p>
            <a:r>
              <a:rPr lang="en-US" dirty="0" smtClean="0"/>
              <a:t>25 µg</a:t>
            </a:r>
          </a:p>
          <a:p>
            <a:r>
              <a:rPr lang="en-US" dirty="0" smtClean="0"/>
              <a:t>0 µg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Supplements Associated with Vitamin D</a:t>
            </a:r>
            <a:endParaRPr lang="en-US" dirty="0"/>
          </a:p>
        </p:txBody>
      </p:sp>
      <p:sp>
        <p:nvSpPr>
          <p:cNvPr id="3" name="Content Placeholder 2"/>
          <p:cNvSpPr>
            <a:spLocks noGrp="1"/>
          </p:cNvSpPr>
          <p:nvPr>
            <p:ph idx="1"/>
          </p:nvPr>
        </p:nvSpPr>
        <p:spPr/>
        <p:txBody>
          <a:bodyPr/>
          <a:lstStyle/>
          <a:p>
            <a:r>
              <a:rPr lang="en-US" dirty="0" smtClean="0"/>
              <a:t>Magnesium – used by enzymes that convert vitamin D to the various metabolites.</a:t>
            </a:r>
          </a:p>
          <a:p>
            <a:r>
              <a:rPr lang="en-US" dirty="0" smtClean="0"/>
              <a:t>Vitamin K2 – helps direct calcium to the hard tissues rather than to the soft tissues such as the vascular system.</a:t>
            </a:r>
          </a:p>
          <a:p>
            <a:r>
              <a:rPr lang="en-US" dirty="0" smtClean="0"/>
              <a:t>Vitamin C – helps with antioxidant regulation, thereby sparing vitamin D from dealing with that function.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Information</a:t>
            </a:r>
          </a:p>
        </p:txBody>
      </p:sp>
      <p:sp>
        <p:nvSpPr>
          <p:cNvPr id="3" name="Content Placeholder 2"/>
          <p:cNvSpPr>
            <a:spLocks noGrp="1"/>
          </p:cNvSpPr>
          <p:nvPr>
            <p:ph idx="1"/>
          </p:nvPr>
        </p:nvSpPr>
        <p:spPr/>
        <p:txBody>
          <a:bodyPr>
            <a:normAutofit fontScale="92500" lnSpcReduction="10000"/>
          </a:bodyPr>
          <a:lstStyle/>
          <a:p>
            <a:r>
              <a:rPr lang="en-US" dirty="0"/>
              <a:t>Search for journal publications</a:t>
            </a:r>
          </a:p>
          <a:p>
            <a:pPr lvl="1"/>
            <a:r>
              <a:rPr lang="en-US" dirty="0"/>
              <a:t>https://pubmed.ncbi.nlm.nih.gov/</a:t>
            </a:r>
          </a:p>
          <a:p>
            <a:pPr lvl="1"/>
            <a:r>
              <a:rPr lang="en-US" dirty="0"/>
              <a:t>https://scholar.google.com/</a:t>
            </a:r>
          </a:p>
          <a:p>
            <a:r>
              <a:rPr lang="en-US" dirty="0"/>
              <a:t>Vitamin D advocacy organizations</a:t>
            </a:r>
          </a:p>
          <a:p>
            <a:pPr lvl="1"/>
            <a:r>
              <a:rPr lang="en-US" dirty="0"/>
              <a:t>Grassrootshealth.net</a:t>
            </a:r>
          </a:p>
          <a:p>
            <a:pPr lvl="1"/>
            <a:r>
              <a:rPr lang="en-US" dirty="0"/>
              <a:t>VitaminDWiki.com (has a large collection of vitamin D information</a:t>
            </a:r>
            <a:r>
              <a:rPr lang="en-US" dirty="0" smtClean="0"/>
              <a:t>)</a:t>
            </a:r>
          </a:p>
          <a:p>
            <a:pPr lvl="1"/>
            <a:endParaRPr lang="en-US" dirty="0" smtClean="0"/>
          </a:p>
          <a:p>
            <a:pPr lvl="1">
              <a:buNone/>
            </a:pPr>
            <a:r>
              <a:rPr lang="en-US" dirty="0" smtClean="0"/>
              <a:t>William B. Grant, PhD, </a:t>
            </a:r>
          </a:p>
          <a:p>
            <a:pPr lvl="1">
              <a:buNone/>
            </a:pPr>
            <a:r>
              <a:rPr lang="en-US" dirty="0" smtClean="0"/>
              <a:t>williamgrant08@comcast.net</a:t>
            </a:r>
          </a:p>
          <a:p>
            <a:pPr lvl="1">
              <a:buNone/>
            </a:pPr>
            <a:r>
              <a:rPr lang="en-US" dirty="0" smtClean="0"/>
              <a:t>www.sunarc.org</a:t>
            </a:r>
            <a:endParaRPr lang="en-US" dirty="0"/>
          </a:p>
          <a:p>
            <a:pPr lvl="1"/>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Influence of Vitamin D Status and Vitamin D</a:t>
            </a:r>
            <a:r>
              <a:rPr lang="en-US" sz="2800" b="1" baseline="-25000" dirty="0" smtClean="0"/>
              <a:t>3</a:t>
            </a:r>
            <a:r>
              <a:rPr lang="en-US" sz="2800" b="1" dirty="0" smtClean="0"/>
              <a:t> Supplementation on Genome Wide Expression of White Blood Cells</a:t>
            </a:r>
            <a:endParaRPr lang="en-US" sz="28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09601" y="1828799"/>
            <a:ext cx="2865118" cy="4828853"/>
          </a:xfrm>
          <a:prstGeom prst="rect">
            <a:avLst/>
          </a:prstGeom>
          <a:noFill/>
        </p:spPr>
      </p:pic>
      <p:sp>
        <p:nvSpPr>
          <p:cNvPr id="5" name="TextBox 4"/>
          <p:cNvSpPr txBox="1"/>
          <p:nvPr/>
        </p:nvSpPr>
        <p:spPr>
          <a:xfrm>
            <a:off x="4191000" y="5791200"/>
            <a:ext cx="4191000" cy="923330"/>
          </a:xfrm>
          <a:prstGeom prst="rect">
            <a:avLst/>
          </a:prstGeom>
          <a:noFill/>
        </p:spPr>
        <p:txBody>
          <a:bodyPr wrap="square" rtlCol="0">
            <a:spAutoFit/>
          </a:bodyPr>
          <a:lstStyle/>
          <a:p>
            <a:r>
              <a:rPr lang="en-US" dirty="0" err="1" smtClean="0"/>
              <a:t>Hossein-nezhad</a:t>
            </a:r>
            <a:r>
              <a:rPr lang="en-US" dirty="0" smtClean="0"/>
              <a:t> A, </a:t>
            </a:r>
            <a:r>
              <a:rPr lang="en-US" dirty="0" err="1" smtClean="0"/>
              <a:t>Spira</a:t>
            </a:r>
            <a:r>
              <a:rPr lang="en-US" dirty="0" smtClean="0"/>
              <a:t> A, </a:t>
            </a:r>
            <a:r>
              <a:rPr lang="en-US" dirty="0" err="1" smtClean="0"/>
              <a:t>Holick</a:t>
            </a:r>
            <a:r>
              <a:rPr lang="en-US" dirty="0" smtClean="0"/>
              <a:t> MF  </a:t>
            </a:r>
            <a:r>
              <a:rPr lang="en-US" i="1" dirty="0" err="1" smtClean="0"/>
              <a:t>PLoS</a:t>
            </a:r>
            <a:r>
              <a:rPr lang="en-US" i="1" dirty="0" smtClean="0"/>
              <a:t> One </a:t>
            </a:r>
            <a:r>
              <a:rPr lang="en-US" dirty="0" smtClean="0"/>
              <a:t>2013;8: e58725. </a:t>
            </a:r>
          </a:p>
          <a:p>
            <a:endParaRPr lang="en-US" dirty="0"/>
          </a:p>
        </p:txBody>
      </p:sp>
      <p:sp>
        <p:nvSpPr>
          <p:cNvPr id="6" name="TextBox 5"/>
          <p:cNvSpPr txBox="1"/>
          <p:nvPr/>
        </p:nvSpPr>
        <p:spPr>
          <a:xfrm>
            <a:off x="3810000" y="2362200"/>
            <a:ext cx="5334000" cy="3416320"/>
          </a:xfrm>
          <a:prstGeom prst="rect">
            <a:avLst/>
          </a:prstGeom>
          <a:noFill/>
        </p:spPr>
        <p:txBody>
          <a:bodyPr wrap="square" rtlCol="0">
            <a:spAutoFit/>
          </a:bodyPr>
          <a:lstStyle/>
          <a:p>
            <a:r>
              <a:rPr lang="en-US" b="1" dirty="0" smtClean="0"/>
              <a:t>Figure 5. </a:t>
            </a:r>
            <a:r>
              <a:rPr lang="en-US" b="1" dirty="0" err="1" smtClean="0"/>
              <a:t>Heatmaps</a:t>
            </a:r>
            <a:r>
              <a:rPr lang="en-US" b="1" dirty="0" smtClean="0"/>
              <a:t> of vitamin D responsive genes affected by vitamin D status.</a:t>
            </a:r>
          </a:p>
          <a:p>
            <a:r>
              <a:rPr lang="en-US" dirty="0" smtClean="0"/>
              <a:t>Before supplementation (light green) four subjects </a:t>
            </a:r>
          </a:p>
          <a:p>
            <a:r>
              <a:rPr lang="en-US" dirty="0" smtClean="0"/>
              <a:t>were vitamin D deficient with 25(OH)D of </a:t>
            </a:r>
          </a:p>
          <a:p>
            <a:r>
              <a:rPr lang="en-US" dirty="0" smtClean="0"/>
              <a:t>41±11 nmol/L (dark purple) and the other four </a:t>
            </a:r>
          </a:p>
          <a:p>
            <a:r>
              <a:rPr lang="en-US" dirty="0" smtClean="0"/>
              <a:t>subjects were insufficient or sufficient with a </a:t>
            </a:r>
          </a:p>
          <a:p>
            <a:r>
              <a:rPr lang="en-US" dirty="0" smtClean="0"/>
              <a:t>25(OH)D of 69±21 nmol/L(light purple). After </a:t>
            </a:r>
          </a:p>
          <a:p>
            <a:r>
              <a:rPr lang="en-US" dirty="0" smtClean="0"/>
              <a:t>supplementation (dark green) serum levels of </a:t>
            </a:r>
          </a:p>
          <a:p>
            <a:r>
              <a:rPr lang="en-US" dirty="0" smtClean="0"/>
              <a:t>25(OH)D in vitamin D insufficient/sufficient subjects increased to 88±21 nmol/L (light purple) and in the  vitamin deficient subjects increased to 25(OH)D of 63±12 nmol/L(dark purple).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Vitamin D Mechanisms Re Infectious Diseases</a:t>
            </a:r>
            <a:endParaRPr lang="en-US" dirty="0"/>
          </a:p>
        </p:txBody>
      </p:sp>
      <p:pic>
        <p:nvPicPr>
          <p:cNvPr id="4" name="Content Placeholder 3" descr="C19-vit D medhanisms Dos Santos.jpg"/>
          <p:cNvPicPr>
            <a:picLocks noGrp="1" noChangeAspect="1"/>
          </p:cNvPicPr>
          <p:nvPr>
            <p:ph idx="1"/>
          </p:nvPr>
        </p:nvPicPr>
        <p:blipFill>
          <a:blip r:embed="rId2" cstate="print"/>
          <a:stretch>
            <a:fillRect/>
          </a:stretch>
        </p:blipFill>
        <p:spPr>
          <a:xfrm>
            <a:off x="457200" y="1828800"/>
            <a:ext cx="8229600" cy="4185458"/>
          </a:xfrm>
        </p:spPr>
      </p:pic>
      <p:sp>
        <p:nvSpPr>
          <p:cNvPr id="5" name="TextBox 4"/>
          <p:cNvSpPr txBox="1"/>
          <p:nvPr/>
        </p:nvSpPr>
        <p:spPr>
          <a:xfrm>
            <a:off x="990600" y="6096000"/>
            <a:ext cx="4364721" cy="646331"/>
          </a:xfrm>
          <a:prstGeom prst="rect">
            <a:avLst/>
          </a:prstGeom>
          <a:noFill/>
        </p:spPr>
        <p:txBody>
          <a:bodyPr wrap="square" rtlCol="0">
            <a:spAutoFit/>
          </a:bodyPr>
          <a:lstStyle/>
          <a:p>
            <a:r>
              <a:rPr lang="en-US" dirty="0" smtClean="0"/>
              <a:t>Dos Santos et al. </a:t>
            </a:r>
            <a:r>
              <a:rPr lang="en-US" i="1" dirty="0" smtClean="0"/>
              <a:t>Arch </a:t>
            </a:r>
            <a:r>
              <a:rPr lang="en-US" i="1" dirty="0" err="1" smtClean="0"/>
              <a:t>Endocrinol</a:t>
            </a:r>
            <a:r>
              <a:rPr lang="en-US" i="1" dirty="0" smtClean="0"/>
              <a:t> </a:t>
            </a:r>
            <a:r>
              <a:rPr lang="en-US" i="1" dirty="0" err="1" smtClean="0"/>
              <a:t>Metab</a:t>
            </a:r>
            <a:r>
              <a:rPr lang="en-US" dirty="0" smtClean="0"/>
              <a:t>.  </a:t>
            </a:r>
          </a:p>
          <a:p>
            <a:r>
              <a:rPr lang="en-US" dirty="0" smtClean="0"/>
              <a:t>2020;S2359-39972020005006214.</a:t>
            </a:r>
            <a:endParaRPr lang="en-US" dirty="0"/>
          </a:p>
        </p:txBody>
      </p:sp>
      <p:sp>
        <p:nvSpPr>
          <p:cNvPr id="6" name="TextBox 5"/>
          <p:cNvSpPr txBox="1"/>
          <p:nvPr/>
        </p:nvSpPr>
        <p:spPr>
          <a:xfrm>
            <a:off x="1828800" y="228600"/>
            <a:ext cx="184731" cy="369332"/>
          </a:xfrm>
          <a:prstGeom prst="rect">
            <a:avLst/>
          </a:prstGeom>
          <a:noFill/>
        </p:spPr>
        <p:txBody>
          <a:bodyPr wrap="none" rtlCol="0">
            <a:spAutoFit/>
          </a:bodyPr>
          <a:lstStyle/>
          <a:p>
            <a:endParaRPr lang="en-US" dirty="0"/>
          </a:p>
        </p:txBody>
      </p:sp>
      <p:sp>
        <p:nvSpPr>
          <p:cNvPr id="7" name="TextBox 6"/>
          <p:cNvSpPr txBox="1"/>
          <p:nvPr/>
        </p:nvSpPr>
        <p:spPr>
          <a:xfrm>
            <a:off x="2590800" y="2514600"/>
            <a:ext cx="2991012" cy="954107"/>
          </a:xfrm>
          <a:prstGeom prst="rect">
            <a:avLst/>
          </a:prstGeom>
          <a:noFill/>
        </p:spPr>
        <p:txBody>
          <a:bodyPr wrap="none" rtlCol="0">
            <a:spAutoFit/>
          </a:bodyPr>
          <a:lstStyle/>
          <a:p>
            <a:r>
              <a:rPr lang="en-US" sz="1400" dirty="0" err="1" smtClean="0"/>
              <a:t>Angiotensin</a:t>
            </a:r>
            <a:r>
              <a:rPr lang="en-US" sz="1400" dirty="0" smtClean="0"/>
              <a:t> II,  </a:t>
            </a:r>
            <a:r>
              <a:rPr lang="en-US" sz="1400" dirty="0" err="1" smtClean="0"/>
              <a:t>Ang</a:t>
            </a:r>
            <a:r>
              <a:rPr lang="en-US" sz="1400" dirty="0" smtClean="0"/>
              <a:t> II</a:t>
            </a:r>
          </a:p>
          <a:p>
            <a:r>
              <a:rPr lang="en-US" sz="1400" dirty="0" smtClean="0"/>
              <a:t>Myosin light chain </a:t>
            </a:r>
            <a:r>
              <a:rPr lang="en-US" sz="1400" dirty="0" err="1" smtClean="0"/>
              <a:t>kinase</a:t>
            </a:r>
            <a:r>
              <a:rPr lang="en-US" sz="1400" dirty="0" smtClean="0"/>
              <a:t>, MLCK</a:t>
            </a:r>
          </a:p>
          <a:p>
            <a:r>
              <a:rPr lang="en-US" sz="1400" dirty="0" smtClean="0"/>
              <a:t> </a:t>
            </a:r>
            <a:r>
              <a:rPr lang="en-US" sz="1400" dirty="0" err="1" smtClean="0"/>
              <a:t>Renin-angiotensin</a:t>
            </a:r>
            <a:r>
              <a:rPr lang="en-US" sz="1400" dirty="0" smtClean="0"/>
              <a:t> system, RAS</a:t>
            </a:r>
          </a:p>
          <a:p>
            <a:r>
              <a:rPr lang="en-US" sz="1400" dirty="0" smtClean="0"/>
              <a:t>Matrix metalloproteinase-9, MMP-9</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t>
            </a:r>
            <a:r>
              <a:rPr lang="en-US" dirty="0" err="1" smtClean="0"/>
              <a:t>Cathelicidin</a:t>
            </a:r>
            <a:r>
              <a:rPr lang="en-US" dirty="0" smtClean="0"/>
              <a:t> (LL37)</a:t>
            </a:r>
            <a:endParaRPr lang="en-US" dirty="0"/>
          </a:p>
        </p:txBody>
      </p:sp>
      <p:sp>
        <p:nvSpPr>
          <p:cNvPr id="3" name="Content Placeholder 2"/>
          <p:cNvSpPr>
            <a:spLocks noGrp="1"/>
          </p:cNvSpPr>
          <p:nvPr>
            <p:ph idx="1"/>
          </p:nvPr>
        </p:nvSpPr>
        <p:spPr/>
        <p:txBody>
          <a:bodyPr/>
          <a:lstStyle/>
          <a:p>
            <a:r>
              <a:rPr lang="en-US" dirty="0" err="1" smtClean="0"/>
              <a:t>Cathelicidin</a:t>
            </a:r>
            <a:r>
              <a:rPr lang="en-US" dirty="0" smtClean="0"/>
              <a:t> is a polypeptide with antimicrobial and </a:t>
            </a:r>
            <a:r>
              <a:rPr lang="en-US" dirty="0" err="1" smtClean="0"/>
              <a:t>antiendotoxin</a:t>
            </a:r>
            <a:r>
              <a:rPr lang="en-US" dirty="0" smtClean="0"/>
              <a:t> properties.</a:t>
            </a:r>
          </a:p>
          <a:p>
            <a:r>
              <a:rPr lang="en-US" dirty="0" err="1" smtClean="0"/>
              <a:t>Cathelicidin</a:t>
            </a:r>
            <a:r>
              <a:rPr lang="en-US" dirty="0" smtClean="0"/>
              <a:t> is induced from macrophages by the action of 1,25(OH)</a:t>
            </a:r>
            <a:r>
              <a:rPr lang="en-US" baseline="-25000" dirty="0" smtClean="0"/>
              <a:t>2</a:t>
            </a:r>
            <a:r>
              <a:rPr lang="en-US" dirty="0" smtClean="0"/>
              <a:t>D.</a:t>
            </a:r>
          </a:p>
          <a:p>
            <a:r>
              <a:rPr lang="en-US" dirty="0" smtClean="0"/>
              <a:t>It reduces survival of viruses by puncturing the their surface.</a:t>
            </a:r>
          </a:p>
          <a:p>
            <a:r>
              <a:rPr lang="en-US" dirty="0" smtClean="0"/>
              <a:t>It has been found to kill both bacteria and viruses.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Cytokine Storms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33400" y="1981200"/>
            <a:ext cx="5718413" cy="3690698"/>
          </a:xfrm>
          <a:prstGeom prst="rect">
            <a:avLst/>
          </a:prstGeom>
          <a:noFill/>
          <a:ln w="9525" cap="flat">
            <a:noFill/>
            <a:round/>
            <a:headEnd/>
            <a:tailEnd/>
          </a:ln>
          <a:effectLst/>
        </p:spPr>
      </p:pic>
      <p:sp>
        <p:nvSpPr>
          <p:cNvPr id="5" name="TextBox 4"/>
          <p:cNvSpPr txBox="1"/>
          <p:nvPr/>
        </p:nvSpPr>
        <p:spPr>
          <a:xfrm>
            <a:off x="457200" y="5943600"/>
            <a:ext cx="5867400" cy="646331"/>
          </a:xfrm>
          <a:prstGeom prst="rect">
            <a:avLst/>
          </a:prstGeom>
          <a:noFill/>
        </p:spPr>
        <p:txBody>
          <a:bodyPr wrap="square" rtlCol="0">
            <a:spAutoFit/>
          </a:bodyPr>
          <a:lstStyle/>
          <a:p>
            <a:r>
              <a:rPr lang="en-US" dirty="0" smtClean="0"/>
              <a:t>Cytokine Storms: Understanding COVID-19.</a:t>
            </a:r>
          </a:p>
          <a:p>
            <a:r>
              <a:rPr lang="en-US" dirty="0" err="1" smtClean="0"/>
              <a:t>Mangalmurti</a:t>
            </a:r>
            <a:r>
              <a:rPr lang="en-US" dirty="0" smtClean="0"/>
              <a:t> N, Hunter CA. </a:t>
            </a:r>
            <a:r>
              <a:rPr lang="en-US" i="1" dirty="0" smtClean="0"/>
              <a:t>Immunity</a:t>
            </a:r>
            <a:r>
              <a:rPr lang="en-US" dirty="0" smtClean="0"/>
              <a:t>. 2020;53:19-25. </a:t>
            </a:r>
          </a:p>
        </p:txBody>
      </p:sp>
      <p:sp>
        <p:nvSpPr>
          <p:cNvPr id="6" name="TextBox 5"/>
          <p:cNvSpPr txBox="1"/>
          <p:nvPr/>
        </p:nvSpPr>
        <p:spPr>
          <a:xfrm>
            <a:off x="6400800" y="914400"/>
            <a:ext cx="2391207" cy="5632311"/>
          </a:xfrm>
          <a:prstGeom prst="rect">
            <a:avLst/>
          </a:prstGeom>
          <a:noFill/>
        </p:spPr>
        <p:txBody>
          <a:bodyPr wrap="square" rtlCol="0">
            <a:spAutoFit/>
          </a:bodyPr>
          <a:lstStyle/>
          <a:p>
            <a:r>
              <a:rPr lang="en-US" dirty="0" smtClean="0"/>
              <a:t>CD4, cluster of </a:t>
            </a:r>
          </a:p>
          <a:p>
            <a:r>
              <a:rPr lang="en-US" dirty="0" smtClean="0"/>
              <a:t>differentiation 4</a:t>
            </a:r>
          </a:p>
          <a:p>
            <a:endParaRPr lang="en-US" dirty="0" smtClean="0"/>
          </a:p>
          <a:p>
            <a:r>
              <a:rPr lang="en-US" dirty="0" smtClean="0"/>
              <a:t>DIC, disseminated </a:t>
            </a:r>
          </a:p>
          <a:p>
            <a:r>
              <a:rPr lang="en-US" dirty="0" smtClean="0"/>
              <a:t>intravascular </a:t>
            </a:r>
          </a:p>
          <a:p>
            <a:r>
              <a:rPr lang="en-US" dirty="0" smtClean="0"/>
              <a:t>coagulation</a:t>
            </a:r>
          </a:p>
          <a:p>
            <a:endParaRPr lang="en-US" dirty="0" smtClean="0"/>
          </a:p>
          <a:p>
            <a:r>
              <a:rPr lang="en-US" dirty="0" smtClean="0"/>
              <a:t>GM-CSF, granulocyte-</a:t>
            </a:r>
          </a:p>
          <a:p>
            <a:r>
              <a:rPr lang="en-US" dirty="0" smtClean="0"/>
              <a:t>macrophage colony-</a:t>
            </a:r>
          </a:p>
          <a:p>
            <a:r>
              <a:rPr lang="en-US" dirty="0" smtClean="0"/>
              <a:t>stimulating factor</a:t>
            </a:r>
          </a:p>
          <a:p>
            <a:endParaRPr lang="en-US" dirty="0" smtClean="0"/>
          </a:p>
          <a:p>
            <a:r>
              <a:rPr lang="en-US" dirty="0" smtClean="0"/>
              <a:t>IFN-gamma, </a:t>
            </a:r>
          </a:p>
          <a:p>
            <a:r>
              <a:rPr lang="en-US" dirty="0" smtClean="0"/>
              <a:t>interferon-gamma</a:t>
            </a:r>
          </a:p>
          <a:p>
            <a:endParaRPr lang="en-US" dirty="0" smtClean="0"/>
          </a:p>
          <a:p>
            <a:r>
              <a:rPr lang="en-US" dirty="0" smtClean="0"/>
              <a:t>IL, interleukin</a:t>
            </a:r>
          </a:p>
          <a:p>
            <a:endParaRPr lang="en-US" dirty="0" smtClean="0"/>
          </a:p>
          <a:p>
            <a:r>
              <a:rPr lang="en-US" dirty="0" smtClean="0"/>
              <a:t>NK, natural killer</a:t>
            </a:r>
          </a:p>
          <a:p>
            <a:endParaRPr lang="en-US" dirty="0" smtClean="0"/>
          </a:p>
          <a:p>
            <a:r>
              <a:rPr lang="en-US" dirty="0" smtClean="0"/>
              <a:t>TNF, </a:t>
            </a:r>
            <a:r>
              <a:rPr lang="en-US" dirty="0" err="1" smtClean="0"/>
              <a:t>Tumour</a:t>
            </a:r>
            <a:r>
              <a:rPr lang="en-US" dirty="0" smtClean="0"/>
              <a:t> Necrosis </a:t>
            </a:r>
          </a:p>
          <a:p>
            <a:r>
              <a:rPr lang="en-US" dirty="0" smtClean="0"/>
              <a:t>Factor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Innate and Adaptive Immune System </a:t>
            </a:r>
            <a:endParaRPr lang="en-US" dirty="0"/>
          </a:p>
        </p:txBody>
      </p:sp>
      <p:pic>
        <p:nvPicPr>
          <p:cNvPr id="4" name="Content Placeholder 3" descr="C19-Adaptive immune Hetta.jpg"/>
          <p:cNvPicPr>
            <a:picLocks noGrp="1" noChangeAspect="1"/>
          </p:cNvPicPr>
          <p:nvPr>
            <p:ph idx="1"/>
          </p:nvPr>
        </p:nvPicPr>
        <p:blipFill>
          <a:blip r:embed="rId2" cstate="print"/>
          <a:stretch>
            <a:fillRect/>
          </a:stretch>
        </p:blipFill>
        <p:spPr>
          <a:xfrm>
            <a:off x="-1219200" y="1828800"/>
            <a:ext cx="9601200" cy="10594494"/>
          </a:xfrm>
        </p:spPr>
      </p:pic>
      <p:sp>
        <p:nvSpPr>
          <p:cNvPr id="5" name="TextBox 4"/>
          <p:cNvSpPr txBox="1"/>
          <p:nvPr/>
        </p:nvSpPr>
        <p:spPr>
          <a:xfrm>
            <a:off x="6781800" y="1981200"/>
            <a:ext cx="2293898" cy="4801314"/>
          </a:xfrm>
          <a:prstGeom prst="rect">
            <a:avLst/>
          </a:prstGeom>
          <a:noFill/>
        </p:spPr>
        <p:txBody>
          <a:bodyPr wrap="none" rtlCol="0">
            <a:spAutoFit/>
          </a:bodyPr>
          <a:lstStyle/>
          <a:p>
            <a:r>
              <a:rPr lang="en-US" dirty="0" smtClean="0"/>
              <a:t>B cells, white blood </a:t>
            </a:r>
          </a:p>
          <a:p>
            <a:r>
              <a:rPr lang="en-US" dirty="0" smtClean="0"/>
              <a:t>Cell of lymphocyte </a:t>
            </a:r>
          </a:p>
          <a:p>
            <a:r>
              <a:rPr lang="en-US" dirty="0" smtClean="0"/>
              <a:t>Subtype</a:t>
            </a:r>
          </a:p>
          <a:p>
            <a:endParaRPr lang="en-US" dirty="0" smtClean="0"/>
          </a:p>
          <a:p>
            <a:r>
              <a:rPr lang="en-US" dirty="0" smtClean="0"/>
              <a:t>T cell, another white </a:t>
            </a:r>
          </a:p>
          <a:p>
            <a:r>
              <a:rPr lang="en-US" dirty="0" smtClean="0"/>
              <a:t>Blood cell</a:t>
            </a:r>
          </a:p>
          <a:p>
            <a:endParaRPr lang="en-US" dirty="0" smtClean="0"/>
          </a:p>
          <a:p>
            <a:r>
              <a:rPr lang="en-US" dirty="0" smtClean="0"/>
              <a:t>Dendritic cell, a type </a:t>
            </a:r>
          </a:p>
          <a:p>
            <a:r>
              <a:rPr lang="en-US" dirty="0" smtClean="0"/>
              <a:t>Of phagocyte and a </a:t>
            </a:r>
          </a:p>
          <a:p>
            <a:r>
              <a:rPr lang="en-US" dirty="0" smtClean="0"/>
              <a:t>Type of antigen-</a:t>
            </a:r>
          </a:p>
          <a:p>
            <a:r>
              <a:rPr lang="en-US" dirty="0" smtClean="0"/>
              <a:t>Presenting cell found</a:t>
            </a:r>
          </a:p>
          <a:p>
            <a:r>
              <a:rPr lang="en-US" dirty="0" smtClean="0"/>
              <a:t>In tissues</a:t>
            </a:r>
          </a:p>
          <a:p>
            <a:endParaRPr lang="en-US" dirty="0" smtClean="0"/>
          </a:p>
          <a:p>
            <a:r>
              <a:rPr lang="en-US" dirty="0" err="1" smtClean="0"/>
              <a:t>Hetta</a:t>
            </a:r>
            <a:r>
              <a:rPr lang="en-US" dirty="0" smtClean="0"/>
              <a:t> et al.</a:t>
            </a:r>
          </a:p>
          <a:p>
            <a:r>
              <a:rPr lang="en-US" i="1" dirty="0" err="1" smtClean="0"/>
              <a:t>Eur</a:t>
            </a:r>
            <a:r>
              <a:rPr lang="en-US" i="1" dirty="0" smtClean="0"/>
              <a:t> Rev Med </a:t>
            </a:r>
          </a:p>
          <a:p>
            <a:r>
              <a:rPr lang="en-US" i="1" dirty="0" err="1" smtClean="0"/>
              <a:t>Pharmacol</a:t>
            </a:r>
            <a:r>
              <a:rPr lang="en-US" i="1" dirty="0" smtClean="0"/>
              <a:t> </a:t>
            </a:r>
            <a:r>
              <a:rPr lang="en-US" i="1" dirty="0" err="1" smtClean="0"/>
              <a:t>Sci</a:t>
            </a:r>
            <a:endParaRPr lang="en-US" i="1" dirty="0" smtClean="0"/>
          </a:p>
          <a:p>
            <a:r>
              <a:rPr lang="en-US" dirty="0" smtClean="0"/>
              <a:t>2021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2895</TotalTime>
  <Words>2284</Words>
  <Application>Microsoft Office PowerPoint</Application>
  <PresentationFormat>On-screen Show (4:3)</PresentationFormat>
  <Paragraphs>278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Vitamin D and COVID-19:  Update April 29, 2021 Presented on May 22 at  The BANT Conference 2021 - Immune Resilience, Rejuvenation &amp; Recovery </vt:lpstr>
      <vt:lpstr>Disclosure</vt:lpstr>
      <vt:lpstr>Outline</vt:lpstr>
      <vt:lpstr>How Vitamin D Affects Gene Expression</vt:lpstr>
      <vt:lpstr>Influence of Vitamin D Status and Vitamin D3 Supplementation on Genome Wide Expression of White Blood Cells</vt:lpstr>
      <vt:lpstr>Vitamin D Mechanisms Re Infectious Diseases</vt:lpstr>
      <vt:lpstr>Human Cathelicidin (LL37)</vt:lpstr>
      <vt:lpstr>Cytokine Storms</vt:lpstr>
      <vt:lpstr>Innate and Adaptive Immune System </vt:lpstr>
      <vt:lpstr>Does eNOS derived nitric oxide protect the young from severe COVID-19 complications?</vt:lpstr>
      <vt:lpstr>SARS-CoV-2 positivity rates and circulating 25(OH)D levels in the total population, U.S., measured by Quest Diagnostics</vt:lpstr>
      <vt:lpstr>Effects of Race and 25(OH)D on SARS-CoV-2 seropositivity in the US</vt:lpstr>
      <vt:lpstr>Black, Asian and Minority Ethnic (BAME) Physicians in the UK</vt:lpstr>
      <vt:lpstr>Observational Studies of COVID-19 with Respect to serum 25(OH)D</vt:lpstr>
      <vt:lpstr>Experimental Study in a French Nursing Home</vt:lpstr>
      <vt:lpstr>"Effect of Calcifediol Treatment and best Available Therapy versus best Available Therapy on ICU Admission and Mortality Among Patients Hospitalized for COVID-19: A Pilot Randomized Clinical study“ Cordoba, Spain</vt:lpstr>
      <vt:lpstr>Results of the Pilot Randomized Clinical study – Entrenas Castillo et al., 2020</vt:lpstr>
      <vt:lpstr>https://c19vitamind.com/</vt:lpstr>
      <vt:lpstr>Meta-analysis of Vitamin D Treatment of COVID-19</vt:lpstr>
      <vt:lpstr>Meta-analysis vitamin D RCTs</vt:lpstr>
      <vt:lpstr>Relation of 25(OH)D to Infectious Disease Outcomes (Whittle)</vt:lpstr>
      <vt:lpstr>Aging, Immunity, and COVID-19: How Age Influences the Host Immune Response to Coronavirus Infections?</vt:lpstr>
      <vt:lpstr>Seasonality of Viral Infections</vt:lpstr>
      <vt:lpstr>Low Temperature and Low UV Indexes Correlated with Peaks of Influenza Virus Activity in Northern Europe during 2010⁻2018</vt:lpstr>
      <vt:lpstr>Low Temperature and Low UV Indexes Correlated with Peaks of Influenza Virus Activity in Northern Europe during 2010⁻2018</vt:lpstr>
      <vt:lpstr>Mean Monthly 25OHD in Men and Women Aged 45 yrs, UK, 2002-4</vt:lpstr>
      <vt:lpstr>Exposure Times Near Noon for Production lf 400 IU Vitamin D3</vt:lpstr>
      <vt:lpstr>COVID-19 Case and Death Rates in the UK through April 27, 2021</vt:lpstr>
      <vt:lpstr>Hill’s Criteria for Causality in a Biological System (Hill, 1965)</vt:lpstr>
      <vt:lpstr>Over 200 Scientists &amp; Doctors Call for  Increased Vitamin D Use To Combat COVID-19</vt:lpstr>
      <vt:lpstr>Clinical Determinants of Severe COVID-19 Disease - Meta-Analysis</vt:lpstr>
      <vt:lpstr>Other Benefits of UVB Exposure and Vitamin D Supplementation</vt:lpstr>
      <vt:lpstr>Types of Studies Regarding UVB and Vitamin D and Health Outcomes</vt:lpstr>
      <vt:lpstr>Breast cancer risk markedly lower with serum 25-hydroxyvitamin D concentrations ≥60 vs &lt;20 ng/ml</vt:lpstr>
      <vt:lpstr>Randomized Controlled Trials</vt:lpstr>
      <vt:lpstr>The VITamin D and OmegA-3 TriaL (VITAL) </vt:lpstr>
      <vt:lpstr>Type 2 Diabetes Mellitus Risk vs. 25(OH)D from a Meta-Analysis</vt:lpstr>
      <vt:lpstr>Intratrial Exposure to Vitamin D and New-Onset Diabetes Among Adults With Prediabetes:</vt:lpstr>
      <vt:lpstr>Vitamin D Deficiency and Risk of Cardiovascular Disease Incidence and Death – Meta-Analysis</vt:lpstr>
      <vt:lpstr>Open-label Study of Reducing Hypertension with Vitamin D</vt:lpstr>
      <vt:lpstr>All-cause Mortality Rate vs. 25(OH)D – Meta-analysis</vt:lpstr>
      <vt:lpstr>Avoidance of sun exposure is a risk factor for all-cause mortality:</vt:lpstr>
      <vt:lpstr>Disease Incidence Prevention by 25(OH)D – GrassrootsHealth.net</vt:lpstr>
      <vt:lpstr>25(OH)D vs. Vitamin D Supplementation, GrassrootsHealth.net</vt:lpstr>
      <vt:lpstr>Human serum 25(OH)D response to extended oral dosing with cholecalciferol</vt:lpstr>
      <vt:lpstr>Supplements Associated with Vitamin D</vt:lpstr>
      <vt:lpstr>For Further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D and COVID-19: Update</dc:title>
  <dc:creator>User</dc:creator>
  <cp:lastModifiedBy>User</cp:lastModifiedBy>
  <cp:revision>235</cp:revision>
  <dcterms:created xsi:type="dcterms:W3CDTF">2020-11-17T19:10:35Z</dcterms:created>
  <dcterms:modified xsi:type="dcterms:W3CDTF">2021-05-22T17:34:21Z</dcterms:modified>
</cp:coreProperties>
</file>